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xml" ContentType="application/vnd.openxmlformats-officedocument.presentationml.tags+xml"/>
  <Override PartName="/ppt/notesSlides/notesSlide44.xml" ContentType="application/vnd.openxmlformats-officedocument.presentationml.notesSlide+xml"/>
  <Override PartName="/ppt/tags/tag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6.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7.xml" ContentType="application/vnd.openxmlformats-officedocument.presentationml.tags+xml"/>
  <Override PartName="/ppt/notesSlides/notesSlide53.xml" ContentType="application/vnd.openxmlformats-officedocument.presentationml.notesSlide+xml"/>
  <Override PartName="/ppt/tags/tag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9.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11.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12.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3.xml" ContentType="application/vnd.openxmlformats-officedocument.presentationml.tags+xml"/>
  <Override PartName="/ppt/notesSlides/notesSlide69.xml" ContentType="application/vnd.openxmlformats-officedocument.presentationml.notesSlide+xml"/>
  <Override PartName="/ppt/tags/tag14.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98"/>
  </p:notesMasterIdLst>
  <p:sldIdLst>
    <p:sldId id="256" r:id="rId2"/>
    <p:sldId id="272" r:id="rId3"/>
    <p:sldId id="273" r:id="rId4"/>
    <p:sldId id="274" r:id="rId5"/>
    <p:sldId id="275" r:id="rId6"/>
    <p:sldId id="413" r:id="rId7"/>
    <p:sldId id="277" r:id="rId8"/>
    <p:sldId id="257" r:id="rId9"/>
    <p:sldId id="383" r:id="rId10"/>
    <p:sldId id="407" r:id="rId11"/>
    <p:sldId id="411" r:id="rId12"/>
    <p:sldId id="386" r:id="rId13"/>
    <p:sldId id="388" r:id="rId14"/>
    <p:sldId id="387" r:id="rId15"/>
    <p:sldId id="283" r:id="rId16"/>
    <p:sldId id="290" r:id="rId17"/>
    <p:sldId id="276" r:id="rId18"/>
    <p:sldId id="267" r:id="rId19"/>
    <p:sldId id="302" r:id="rId20"/>
    <p:sldId id="291" r:id="rId21"/>
    <p:sldId id="292" r:id="rId22"/>
    <p:sldId id="294" r:id="rId23"/>
    <p:sldId id="295" r:id="rId24"/>
    <p:sldId id="293" r:id="rId25"/>
    <p:sldId id="296" r:id="rId26"/>
    <p:sldId id="297" r:id="rId27"/>
    <p:sldId id="399" r:id="rId28"/>
    <p:sldId id="262" r:id="rId29"/>
    <p:sldId id="280" r:id="rId30"/>
    <p:sldId id="300" r:id="rId31"/>
    <p:sldId id="298" r:id="rId32"/>
    <p:sldId id="398" r:id="rId33"/>
    <p:sldId id="410" r:id="rId34"/>
    <p:sldId id="260" r:id="rId35"/>
    <p:sldId id="286" r:id="rId36"/>
    <p:sldId id="408" r:id="rId37"/>
    <p:sldId id="288" r:id="rId38"/>
    <p:sldId id="285" r:id="rId39"/>
    <p:sldId id="289" r:id="rId40"/>
    <p:sldId id="397" r:id="rId41"/>
    <p:sldId id="301" r:id="rId42"/>
    <p:sldId id="405" r:id="rId43"/>
    <p:sldId id="304" r:id="rId44"/>
    <p:sldId id="305" r:id="rId45"/>
    <p:sldId id="307" r:id="rId46"/>
    <p:sldId id="309" r:id="rId47"/>
    <p:sldId id="310" r:id="rId48"/>
    <p:sldId id="312" r:id="rId49"/>
    <p:sldId id="313" r:id="rId50"/>
    <p:sldId id="314" r:id="rId51"/>
    <p:sldId id="315" r:id="rId52"/>
    <p:sldId id="316" r:id="rId53"/>
    <p:sldId id="412" r:id="rId54"/>
    <p:sldId id="317" r:id="rId55"/>
    <p:sldId id="318" r:id="rId56"/>
    <p:sldId id="320" r:id="rId57"/>
    <p:sldId id="391" r:id="rId58"/>
    <p:sldId id="394" r:id="rId59"/>
    <p:sldId id="303" r:id="rId60"/>
    <p:sldId id="393" r:id="rId61"/>
    <p:sldId id="259" r:id="rId62"/>
    <p:sldId id="396" r:id="rId63"/>
    <p:sldId id="258" r:id="rId64"/>
    <p:sldId id="395" r:id="rId65"/>
    <p:sldId id="414" r:id="rId66"/>
    <p:sldId id="322" r:id="rId67"/>
    <p:sldId id="323" r:id="rId68"/>
    <p:sldId id="324" r:id="rId69"/>
    <p:sldId id="326" r:id="rId70"/>
    <p:sldId id="327" r:id="rId71"/>
    <p:sldId id="328" r:id="rId72"/>
    <p:sldId id="330" r:id="rId73"/>
    <p:sldId id="331" r:id="rId74"/>
    <p:sldId id="332" r:id="rId75"/>
    <p:sldId id="334" r:id="rId76"/>
    <p:sldId id="335" r:id="rId77"/>
    <p:sldId id="336" r:id="rId78"/>
    <p:sldId id="338" r:id="rId79"/>
    <p:sldId id="339" r:id="rId80"/>
    <p:sldId id="340" r:id="rId81"/>
    <p:sldId id="341" r:id="rId82"/>
    <p:sldId id="342" r:id="rId83"/>
    <p:sldId id="343" r:id="rId84"/>
    <p:sldId id="344" r:id="rId85"/>
    <p:sldId id="346" r:id="rId86"/>
    <p:sldId id="347" r:id="rId87"/>
    <p:sldId id="348" r:id="rId88"/>
    <p:sldId id="349" r:id="rId89"/>
    <p:sldId id="350" r:id="rId90"/>
    <p:sldId id="351" r:id="rId91"/>
    <p:sldId id="353" r:id="rId92"/>
    <p:sldId id="354" r:id="rId93"/>
    <p:sldId id="355" r:id="rId94"/>
    <p:sldId id="357" r:id="rId95"/>
    <p:sldId id="358" r:id="rId96"/>
    <p:sldId id="359" r:id="rId97"/>
  </p:sldIdLst>
  <p:sldSz cx="9144000" cy="6858000" type="screen4x3"/>
  <p:notesSz cx="6904038"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874" autoAdjust="0"/>
  </p:normalViewPr>
  <p:slideViewPr>
    <p:cSldViewPr>
      <p:cViewPr varScale="1">
        <p:scale>
          <a:sx n="61" d="100"/>
          <a:sy n="61" d="100"/>
        </p:scale>
        <p:origin x="1968" y="346"/>
      </p:cViewPr>
      <p:guideLst>
        <p:guide orient="horz" pos="2160"/>
        <p:guide pos="2880"/>
      </p:guideLst>
    </p:cSldViewPr>
  </p:slideViewPr>
  <p:outlineViewPr>
    <p:cViewPr>
      <p:scale>
        <a:sx n="33" d="100"/>
        <a:sy n="33" d="100"/>
      </p:scale>
      <p:origin x="0" y="-55891"/>
    </p:cViewPr>
  </p:outlineViewPr>
  <p:notesTextViewPr>
    <p:cViewPr>
      <p:scale>
        <a:sx n="100" d="100"/>
        <a:sy n="100" d="100"/>
      </p:scale>
      <p:origin x="0" y="0"/>
    </p:cViewPr>
  </p:notesTextViewPr>
  <p:sorterViewPr>
    <p:cViewPr>
      <p:scale>
        <a:sx n="132" d="100"/>
        <a:sy n="132" d="100"/>
      </p:scale>
      <p:origin x="0" y="-135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Pharmacology</a:t>
            </a:r>
          </a:p>
          <a:p>
            <a:r>
              <a:rPr lang="en-US" altLang="en-US" dirty="0">
                <a:latin typeface="Times New Roman" charset="0"/>
                <a:ea typeface="MS PGothic" charset="-128"/>
              </a:rPr>
              <a:t>Applies fundamental knowledge of the medications that the EMT may assist/administer to a patient during an emergency.</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8826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Tablets and capsules</a:t>
            </a:r>
            <a:endParaRPr lang="en-US" altLang="en-US" b="1" dirty="0">
              <a:latin typeface="Times New Roman" charset="0"/>
              <a:ea typeface="MS PGothic" charset="-128"/>
            </a:endParaRPr>
          </a:p>
          <a:p>
            <a:r>
              <a:rPr lang="en-US" altLang="en-US" dirty="0">
                <a:latin typeface="Times New Roman" charset="0"/>
                <a:ea typeface="MS PGothic" charset="-128"/>
              </a:rPr>
              <a:t>       1.    Most medications given by mouth are in tablet or capsule form.</a:t>
            </a:r>
          </a:p>
          <a:p>
            <a:r>
              <a:rPr lang="en-US" altLang="en-US" dirty="0">
                <a:latin typeface="Times New Roman" charset="0"/>
                <a:ea typeface="MS PGothic" charset="-128"/>
              </a:rPr>
              <a:t>       2.    Capsules are gelatin shells filled with powder or liquid medication.</a:t>
            </a:r>
          </a:p>
          <a:p>
            <a:r>
              <a:rPr lang="en-US" altLang="en-US" dirty="0">
                <a:latin typeface="Times New Roman" charset="0"/>
                <a:ea typeface="MS PGothic" charset="-128"/>
              </a:rPr>
              <a:t>       3.    Tablets often contain other materials that are mixed with the medication and compressed.</a:t>
            </a:r>
          </a:p>
          <a:p>
            <a:r>
              <a:rPr lang="en-US" altLang="en-US" dirty="0">
                <a:latin typeface="Times New Roman" charset="0"/>
                <a:ea typeface="MS PGothic" charset="-128"/>
              </a:rPr>
              <a:t>	</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92517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Solutions and suspensions</a:t>
            </a:r>
            <a:endParaRPr lang="en-US" altLang="en-US" b="1" dirty="0">
              <a:latin typeface="Times New Roman" charset="0"/>
              <a:ea typeface="MS PGothic" charset="-128"/>
            </a:endParaRPr>
          </a:p>
          <a:p>
            <a:r>
              <a:rPr lang="en-US" altLang="en-US" dirty="0">
                <a:latin typeface="Times New Roman" charset="0"/>
                <a:ea typeface="MS PGothic" charset="-128"/>
              </a:rPr>
              <a:t>       1.    A solution is a liquid mixture of one or more substances that cannot be separated simply.</a:t>
            </a:r>
          </a:p>
          <a:p>
            <a:r>
              <a:rPr lang="en-US" altLang="en-US" dirty="0">
                <a:latin typeface="Times New Roman" charset="0"/>
                <a:ea typeface="MS PGothic" charset="-128"/>
              </a:rPr>
              <a:t>       2.    Solutions can be given by almost any route.</a:t>
            </a:r>
          </a:p>
          <a:p>
            <a:r>
              <a:rPr lang="en-US" altLang="en-US" dirty="0">
                <a:latin typeface="Times New Roman" charset="0"/>
                <a:ea typeface="MS PGothic" charset="-128"/>
              </a:rPr>
              <a:t>              a.    When given by mouth, solutions may be absorbed from the stomach fairly quickly because the medication is already dissolved</a:t>
            </a:r>
          </a:p>
          <a:p>
            <a:r>
              <a:rPr lang="en-US" altLang="en-US" dirty="0">
                <a:latin typeface="Times New Roman" charset="0"/>
                <a:ea typeface="MS PGothic" charset="-128"/>
              </a:rPr>
              <a:t>              b.    Many solutions can be given as an IV, IM, or SC injection.</a:t>
            </a:r>
          </a:p>
          <a:p>
            <a:r>
              <a:rPr lang="en-US" altLang="en-US" dirty="0">
                <a:latin typeface="Times New Roman" charset="0"/>
                <a:ea typeface="MS PGothic" charset="-128"/>
              </a:rPr>
              <a:t>       3.    A suspension is a mixture of finely ground particles that are distributed evenly throughout a liquid by shaking or stirring but do not dissolve.</a:t>
            </a:r>
          </a:p>
          <a:p>
            <a:r>
              <a:rPr lang="en-US" altLang="en-US" dirty="0">
                <a:latin typeface="Times New Roman" charset="0"/>
                <a:ea typeface="MS PGothic" charset="-128"/>
              </a:rPr>
              <a:t>              a.    Suspensions separate if they stand or are filtered.</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It is important to shake or swirl a suspension before its administration</a:t>
            </a:r>
          </a:p>
        </p:txBody>
      </p:sp>
    </p:spTree>
    <p:extLst>
      <p:ext uri="{BB962C8B-B14F-4D97-AF65-F5344CB8AC3E}">
        <p14:creationId xmlns:p14="http://schemas.microsoft.com/office/powerpoint/2010/main" val="21786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Topical medications</a:t>
            </a:r>
            <a:endParaRPr lang="en-US" altLang="en-US" b="1" dirty="0">
              <a:latin typeface="Times New Roman" charset="0"/>
              <a:ea typeface="MS PGothic" charset="-128"/>
            </a:endParaRPr>
          </a:p>
          <a:p>
            <a:r>
              <a:rPr lang="en-US" altLang="en-US" dirty="0">
                <a:latin typeface="Times New Roman" charset="0"/>
                <a:ea typeface="MS PGothic" charset="-128"/>
              </a:rPr>
              <a:t>       1.    Include lotions, creams, and ointments</a:t>
            </a:r>
          </a:p>
          <a:p>
            <a:r>
              <a:rPr lang="en-US" altLang="en-US" dirty="0">
                <a:latin typeface="Times New Roman" charset="0"/>
                <a:ea typeface="MS PGothic" charset="-128"/>
              </a:rPr>
              <a:t>       2.    Applied to the skin surface and affect only that area</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90189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Transcutaneous medications</a:t>
            </a:r>
            <a:endParaRPr lang="en-US" altLang="en-US" b="1" dirty="0">
              <a:latin typeface="Times New Roman" charset="0"/>
              <a:ea typeface="MS PGothic" charset="-128"/>
            </a:endParaRPr>
          </a:p>
          <a:p>
            <a:r>
              <a:rPr lang="en-US" altLang="en-US" dirty="0">
                <a:latin typeface="Times New Roman" charset="0"/>
                <a:ea typeface="MS PGothic" charset="-128"/>
              </a:rPr>
              <a:t>      1.    Also referred to as transdermal medications</a:t>
            </a:r>
          </a:p>
          <a:p>
            <a:r>
              <a:rPr lang="en-US" altLang="en-US" dirty="0">
                <a:latin typeface="Times New Roman" charset="0"/>
                <a:ea typeface="MS PGothic" charset="-128"/>
              </a:rPr>
              <a:t>      2.    Absorbed through the skin</a:t>
            </a: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3.    Many transdermal medications have systemic (whole-body) effects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4.    If you touch the medication with your skin, you will absorb it just like the patient.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96521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Metered-dose inhalers</a:t>
            </a:r>
            <a:endParaRPr lang="en-US" altLang="en-US" b="1" dirty="0">
              <a:latin typeface="Times New Roman" charset="0"/>
              <a:ea typeface="MS PGothic" charset="-128"/>
            </a:endParaRPr>
          </a:p>
          <a:p>
            <a:r>
              <a:rPr lang="en-US" altLang="en-US" dirty="0">
                <a:latin typeface="Times New Roman" charset="0"/>
                <a:ea typeface="MS PGothic" charset="-128"/>
              </a:rPr>
              <a:t>       1.   Liquids or solids that are broken into small enough droplets or particles may be inhaled.</a:t>
            </a:r>
          </a:p>
          <a:p>
            <a:r>
              <a:rPr lang="en-US" altLang="en-US" dirty="0">
                <a:latin typeface="Times New Roman" charset="0"/>
                <a:ea typeface="MS PGothic" charset="-128"/>
              </a:rPr>
              <a:t>       2.   Spray canister directs such substances through the mouth and into the lungs.</a:t>
            </a:r>
          </a:p>
          <a:p>
            <a:r>
              <a:rPr lang="en-US" altLang="en-US" dirty="0">
                <a:latin typeface="Times New Roman" charset="0"/>
                <a:ea typeface="MS PGothic" charset="-128"/>
              </a:rPr>
              <a:t>       3.    Delivers the same amount of medication each time it is used</a:t>
            </a:r>
          </a:p>
          <a:p>
            <a:r>
              <a:rPr lang="en-US" altLang="en-US" dirty="0">
                <a:latin typeface="Times New Roman" charset="0"/>
                <a:ea typeface="MS PGothic" charset="-128"/>
              </a:rPr>
              <a:t>       4.    Often used for respiratory illnesses such as asthma or emphysema</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47632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Gels</a:t>
            </a:r>
            <a:endParaRPr lang="en-US" altLang="en-US" b="1" dirty="0">
              <a:latin typeface="Times New Roman" charset="0"/>
              <a:ea typeface="MS PGothic" charset="-128"/>
            </a:endParaRPr>
          </a:p>
          <a:p>
            <a:r>
              <a:rPr lang="en-US" altLang="en-US" dirty="0">
                <a:latin typeface="Times New Roman" charset="0"/>
                <a:ea typeface="MS PGothic" charset="-128"/>
              </a:rPr>
              <a:t>       1.    Semiliquid</a:t>
            </a:r>
          </a:p>
          <a:p>
            <a:r>
              <a:rPr lang="en-US" altLang="en-US" dirty="0">
                <a:latin typeface="Times New Roman" charset="0"/>
                <a:ea typeface="MS PGothic" charset="-128"/>
              </a:rPr>
              <a:t>       2.    Administered in capsules or through plastic tubes</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648118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Gases for inhalation</a:t>
            </a:r>
          </a:p>
          <a:p>
            <a:r>
              <a:rPr lang="en-US" altLang="en-US" dirty="0">
                <a:latin typeface="Times New Roman" charset="0"/>
                <a:ea typeface="MS PGothic" charset="-128"/>
              </a:rPr>
              <a:t>       1.    Usually delivered through a nonrebreathing mask or nasal cannula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2.    </a:t>
            </a:r>
            <a:r>
              <a:rPr lang="en-US" sz="1200" kern="1200" dirty="0">
                <a:solidFill>
                  <a:schemeClr val="tx1"/>
                </a:solidFill>
                <a:effectLst/>
                <a:latin typeface="Times New Roman" pitchFamily="18" charset="0"/>
                <a:ea typeface="MS PGothic" pitchFamily="34" charset="-128"/>
                <a:cs typeface="+mn-cs"/>
              </a:rPr>
              <a:t>Oxygen is the medication most commonly used in gas form outside the operating room.</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79449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A.   Over the years, EMTs have been allowed increasing responsibility to work with medications.</a:t>
            </a:r>
          </a:p>
          <a:p>
            <a:r>
              <a:rPr lang="en-US" sz="1200" b="0" kern="1200" dirty="0">
                <a:solidFill>
                  <a:schemeClr val="tx1"/>
                </a:solidFill>
                <a:effectLst/>
                <a:latin typeface="Times New Roman" pitchFamily="18" charset="0"/>
                <a:ea typeface="MS PGothic" pitchFamily="34" charset="-128"/>
                <a:cs typeface="+mn-cs"/>
              </a:rPr>
              <a:t>B.   Many departments have strict guidelines on when an EMT is allowed to administer a medication. </a:t>
            </a:r>
          </a:p>
          <a:p>
            <a:r>
              <a:rPr lang="en-US" sz="1200" kern="1200" dirty="0">
                <a:solidFill>
                  <a:schemeClr val="tx1"/>
                </a:solidFill>
                <a:effectLst/>
                <a:latin typeface="Times New Roman" pitchFamily="18" charset="0"/>
                <a:ea typeface="MS PGothic" pitchFamily="34" charset="-128"/>
                <a:cs typeface="+mn-cs"/>
              </a:rPr>
              <a:t>      1.   Peer-assisted medication</a:t>
            </a:r>
          </a:p>
          <a:p>
            <a:r>
              <a:rPr lang="en-US" sz="1200" kern="1200" dirty="0">
                <a:solidFill>
                  <a:schemeClr val="tx1"/>
                </a:solidFill>
                <a:effectLst/>
                <a:latin typeface="Times New Roman" pitchFamily="18" charset="0"/>
                <a:ea typeface="MS PGothic" pitchFamily="34" charset="-128"/>
                <a:cs typeface="+mn-cs"/>
              </a:rPr>
              <a:t>            a.   You administer medication to yourself or your partner.</a:t>
            </a:r>
          </a:p>
          <a:p>
            <a:r>
              <a:rPr lang="en-US" sz="1200" kern="1200" dirty="0">
                <a:solidFill>
                  <a:schemeClr val="tx1"/>
                </a:solidFill>
                <a:effectLst/>
                <a:latin typeface="Times New Roman" pitchFamily="18" charset="0"/>
                <a:ea typeface="MS PGothic" pitchFamily="34" charset="-128"/>
                <a:cs typeface="+mn-cs"/>
              </a:rPr>
              <a:t>            b.   Example: You were exposed to a toxic agent.</a:t>
            </a:r>
          </a:p>
          <a:p>
            <a:r>
              <a:rPr lang="en-US" sz="1200" kern="1200" dirty="0">
                <a:solidFill>
                  <a:schemeClr val="tx1"/>
                </a:solidFill>
                <a:effectLst/>
                <a:latin typeface="Times New Roman" pitchFamily="18" charset="0"/>
                <a:ea typeface="MS PGothic" pitchFamily="34" charset="-128"/>
                <a:cs typeface="+mn-cs"/>
              </a:rPr>
              <a:t>     2.    Patient-assisted medication</a:t>
            </a:r>
          </a:p>
          <a:p>
            <a:r>
              <a:rPr lang="en-US" sz="1200" kern="1200" dirty="0">
                <a:solidFill>
                  <a:schemeClr val="tx1"/>
                </a:solidFill>
                <a:effectLst/>
                <a:latin typeface="Times New Roman" pitchFamily="18" charset="0"/>
                <a:ea typeface="MS PGothic" pitchFamily="34" charset="-128"/>
                <a:cs typeface="+mn-cs"/>
              </a:rPr>
              <a:t>            a.   You assist the patient with administering his or her own medication.</a:t>
            </a:r>
          </a:p>
          <a:p>
            <a:r>
              <a:rPr lang="en-US" sz="1200" kern="1200" dirty="0">
                <a:solidFill>
                  <a:schemeClr val="tx1"/>
                </a:solidFill>
                <a:effectLst/>
                <a:latin typeface="Times New Roman" pitchFamily="18" charset="0"/>
                <a:ea typeface="MS PGothic" pitchFamily="34" charset="-128"/>
                <a:cs typeface="+mn-cs"/>
              </a:rPr>
              <a:t>            b.   Examples: epinephrine auto-injector, nitroglycerin, metered-dose inhaler</a:t>
            </a:r>
          </a:p>
          <a:p>
            <a:r>
              <a:rPr lang="en-US" sz="1200" kern="1200" dirty="0">
                <a:solidFill>
                  <a:schemeClr val="tx1"/>
                </a:solidFill>
                <a:effectLst/>
                <a:latin typeface="Times New Roman" pitchFamily="18" charset="0"/>
                <a:ea typeface="MS PGothic" pitchFamily="34" charset="-128"/>
                <a:cs typeface="+mn-cs"/>
              </a:rPr>
              <a:t>     3.   EMT-administered medication</a:t>
            </a:r>
          </a:p>
          <a:p>
            <a:r>
              <a:rPr lang="en-US" sz="1200" kern="1200" dirty="0">
                <a:solidFill>
                  <a:schemeClr val="tx1"/>
                </a:solidFill>
                <a:effectLst/>
                <a:latin typeface="Times New Roman" pitchFamily="18" charset="0"/>
                <a:ea typeface="MS PGothic" pitchFamily="34" charset="-128"/>
                <a:cs typeface="+mn-cs"/>
              </a:rPr>
              <a:t>           a.   The EMT directly administers the medication to the patient.</a:t>
            </a:r>
          </a:p>
          <a:p>
            <a:r>
              <a:rPr lang="en-US" sz="1200" kern="1200" dirty="0">
                <a:solidFill>
                  <a:schemeClr val="tx1"/>
                </a:solidFill>
                <a:effectLst/>
                <a:latin typeface="Times New Roman" pitchFamily="18" charset="0"/>
                <a:ea typeface="MS PGothic" pitchFamily="34" charset="-128"/>
                <a:cs typeface="+mn-cs"/>
              </a:rPr>
              <a:t>           b.   The patient may be severely confused or unable to understand the need for the    medication.</a:t>
            </a:r>
          </a:p>
          <a:p>
            <a:r>
              <a:rPr lang="en-US" sz="1200" kern="1200" dirty="0">
                <a:solidFill>
                  <a:schemeClr val="tx1"/>
                </a:solidFill>
                <a:effectLst/>
                <a:latin typeface="Times New Roman" pitchFamily="18" charset="0"/>
                <a:ea typeface="MS PGothic" pitchFamily="34" charset="-128"/>
                <a:cs typeface="+mn-cs"/>
              </a:rPr>
              <a:t>           c.   Examples: oxygen, oral glucose, aspirin</a:t>
            </a:r>
          </a:p>
          <a:p>
            <a:r>
              <a:rPr lang="en-US" sz="1200" b="0" kern="1200" dirty="0">
                <a:solidFill>
                  <a:schemeClr val="tx1"/>
                </a:solidFill>
                <a:effectLst/>
                <a:latin typeface="Times New Roman" pitchFamily="18" charset="0"/>
                <a:ea typeface="MS PGothic" pitchFamily="34" charset="-128"/>
                <a:cs typeface="+mn-cs"/>
              </a:rPr>
              <a:t>C.   Medical control, state guidelines, and local protocols determine what an EMT in your system may administer.</a:t>
            </a:r>
          </a:p>
          <a:p>
            <a:r>
              <a:rPr lang="en-US" sz="1200" kern="1200" dirty="0">
                <a:solidFill>
                  <a:schemeClr val="tx1"/>
                </a:solidFill>
                <a:effectLst/>
                <a:latin typeface="Times New Roman" pitchFamily="18" charset="0"/>
                <a:ea typeface="MS PGothic" pitchFamily="34" charset="-128"/>
                <a:cs typeface="+mn-cs"/>
              </a:rPr>
              <a:t>      1.   Refer to your local standards to obtain a listing of how and when EMTs can administer medications.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38156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General Steps in Administering Medication</a:t>
            </a:r>
          </a:p>
          <a:p>
            <a:r>
              <a:rPr lang="en-US" altLang="en-US" dirty="0">
                <a:latin typeface="Times New Roman" charset="0"/>
                <a:ea typeface="MS PGothic" charset="-128"/>
              </a:rPr>
              <a:t>A.    Medications should be administered only under the authorization of online or off-line medical direction.</a:t>
            </a:r>
            <a:endParaRPr lang="en-US" altLang="en-US" b="1"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Follow the </a:t>
            </a:r>
            <a:r>
              <a:rPr lang="ja-JP" altLang="en-US" dirty="0">
                <a:latin typeface="Times New Roman" charset="0"/>
                <a:ea typeface="MS PGothic" charset="-128"/>
              </a:rPr>
              <a:t>“</a:t>
            </a:r>
            <a:r>
              <a:rPr lang="en-US" altLang="ja-JP" dirty="0">
                <a:latin typeface="Times New Roman" charset="0"/>
                <a:ea typeface="MS PGothic" charset="-128"/>
              </a:rPr>
              <a:t>rights.</a:t>
            </a:r>
            <a:r>
              <a:rPr lang="ja-JP" altLang="en-US" dirty="0">
                <a:latin typeface="Times New Roman" charset="0"/>
                <a:ea typeface="MS PGothic" charset="-128"/>
              </a:rPr>
              <a:t>”</a:t>
            </a:r>
            <a:endParaRPr lang="en-US" altLang="ja-JP"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Right patient: Ensure that the patient who needs the medication is the person who receives the medication.</a:t>
            </a:r>
          </a:p>
          <a:p>
            <a:r>
              <a:rPr lang="en-US" sz="1200" kern="1200" dirty="0">
                <a:solidFill>
                  <a:schemeClr val="tx1"/>
                </a:solidFill>
                <a:effectLst/>
                <a:latin typeface="Times New Roman" pitchFamily="18" charset="0"/>
                <a:ea typeface="MS PGothic" pitchFamily="34" charset="-128"/>
                <a:cs typeface="+mn-cs"/>
              </a:rPr>
              <a:t>      2.   Right medication and indication: Verify the proper medication and prescription.</a:t>
            </a:r>
          </a:p>
          <a:p>
            <a:r>
              <a:rPr lang="en-US" sz="1200" kern="1200" dirty="0">
                <a:solidFill>
                  <a:schemeClr val="tx1"/>
                </a:solidFill>
                <a:effectLst/>
                <a:latin typeface="Times New Roman" pitchFamily="18" charset="0"/>
                <a:ea typeface="MS PGothic" pitchFamily="34" charset="-128"/>
                <a:cs typeface="+mn-cs"/>
              </a:rPr>
              <a:t>      3.   Right dose: Verify the form and dose of the medication.</a:t>
            </a:r>
          </a:p>
          <a:p>
            <a:r>
              <a:rPr lang="en-US" sz="1200" kern="1200" dirty="0">
                <a:solidFill>
                  <a:schemeClr val="tx1"/>
                </a:solidFill>
                <a:effectLst/>
                <a:latin typeface="Times New Roman" pitchFamily="18" charset="0"/>
                <a:ea typeface="MS PGothic" pitchFamily="34" charset="-128"/>
                <a:cs typeface="+mn-cs"/>
              </a:rPr>
              <a:t>      4.   Right route: Verify the route of the medication.</a:t>
            </a:r>
          </a:p>
          <a:p>
            <a:r>
              <a:rPr lang="en-US" sz="1200" kern="1200" dirty="0">
                <a:solidFill>
                  <a:schemeClr val="tx1"/>
                </a:solidFill>
                <a:effectLst/>
                <a:latin typeface="Times New Roman" pitchFamily="18" charset="0"/>
                <a:ea typeface="MS PGothic" pitchFamily="34" charset="-128"/>
                <a:cs typeface="+mn-cs"/>
              </a:rPr>
              <a:t>      5.   Right time: Check the expiration date and condition of the medication.</a:t>
            </a:r>
          </a:p>
          <a:p>
            <a:r>
              <a:rPr lang="en-US" sz="1200" kern="1200" dirty="0">
                <a:solidFill>
                  <a:schemeClr val="tx1"/>
                </a:solidFill>
                <a:effectLst/>
                <a:latin typeface="Times New Roman" pitchFamily="18" charset="0"/>
                <a:ea typeface="MS PGothic" pitchFamily="34" charset="-128"/>
                <a:cs typeface="+mn-cs"/>
              </a:rPr>
              <a:t>      6.   Right education: Inform the patient of the medication you intend to administer, including any likely adverse effects or unusual sensations he or she may experience.</a:t>
            </a:r>
          </a:p>
          <a:p>
            <a:r>
              <a:rPr lang="en-US" sz="1200" kern="1200" dirty="0">
                <a:solidFill>
                  <a:schemeClr val="tx1"/>
                </a:solidFill>
                <a:effectLst/>
                <a:latin typeface="Times New Roman" pitchFamily="18" charset="0"/>
                <a:ea typeface="MS PGothic" pitchFamily="34" charset="-128"/>
                <a:cs typeface="+mn-cs"/>
              </a:rPr>
              <a:t>      7.   Right to refuse: Patients with decision-making capacity can decline or refuse proposed interventions or medications.</a:t>
            </a:r>
          </a:p>
          <a:p>
            <a:r>
              <a:rPr lang="en-US" sz="1200" kern="1200" dirty="0">
                <a:solidFill>
                  <a:schemeClr val="tx1"/>
                </a:solidFill>
                <a:effectLst/>
                <a:latin typeface="Times New Roman" pitchFamily="18" charset="0"/>
                <a:ea typeface="MS PGothic" pitchFamily="34" charset="-128"/>
                <a:cs typeface="+mn-cs"/>
              </a:rPr>
              <a:t>      8.   Right response and evaluation: Monitor the patient’s vital signs, mental status, signs of perfusion, and respiratory effort after medication administration. Assess for the anticipated response, and observe for any adverse medication effects.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9.   Right documentation: Document your actions and the patient’s response.</a:t>
            </a:r>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C.   Medication Administration Cross-Check and Procedure</a:t>
            </a:r>
          </a:p>
          <a:p>
            <a:r>
              <a:rPr lang="en-US" sz="1200" kern="1200" dirty="0">
                <a:solidFill>
                  <a:schemeClr val="tx1"/>
                </a:solidFill>
                <a:effectLst/>
                <a:latin typeface="Times New Roman" pitchFamily="18" charset="0"/>
                <a:ea typeface="MS PGothic" pitchFamily="34" charset="-128"/>
                <a:cs typeface="+mn-cs"/>
              </a:rPr>
              <a:t>       1.   Using a verbal cross-check procedure that verifies you are giving the right drug to the right patient at the right dose has been found to reduce medication errors.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213161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52525"/>
            <a:ext cx="4148138" cy="3111500"/>
          </a:xfrm>
          <a:prstGeom prst="rect">
            <a:avLst/>
          </a:prstGeom>
          <a:noFill/>
          <a:ln w="12700">
            <a:solidFill>
              <a:prstClr val="black"/>
            </a:solidFill>
          </a:ln>
        </p:spPr>
      </p:sp>
      <p:sp>
        <p:nvSpPr>
          <p:cNvPr id="3" name="Notes Placeholder 2"/>
          <p:cNvSpPr>
            <a:spLocks noGrp="1"/>
          </p:cNvSpPr>
          <p:nvPr>
            <p:ph type="body" idx="1"/>
          </p:nvPr>
        </p:nvSpPr>
        <p:spPr>
          <a:xfrm>
            <a:off x="690563" y="4437063"/>
            <a:ext cx="5522912" cy="3630612"/>
          </a:xfrm>
          <a:prstGeom prst="rect">
            <a:avLst/>
          </a:prstGeom>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Right patient: Ensure that the patient who needs the medication is the person who receives the medication.</a:t>
            </a:r>
          </a:p>
          <a:p>
            <a:r>
              <a:rPr lang="en-US" sz="1200" kern="1200" dirty="0">
                <a:solidFill>
                  <a:schemeClr val="tx1"/>
                </a:solidFill>
                <a:effectLst/>
                <a:latin typeface="Times New Roman" pitchFamily="18" charset="0"/>
                <a:ea typeface="MS PGothic" pitchFamily="34" charset="-128"/>
                <a:cs typeface="+mn-cs"/>
              </a:rPr>
              <a:t>      2.   Right medication and indication: Verify the proper medication and prescription.</a:t>
            </a:r>
          </a:p>
          <a:p>
            <a:r>
              <a:rPr lang="en-US" sz="1200" kern="1200" dirty="0">
                <a:solidFill>
                  <a:schemeClr val="tx1"/>
                </a:solidFill>
                <a:effectLst/>
                <a:latin typeface="Times New Roman" pitchFamily="18" charset="0"/>
                <a:ea typeface="MS PGothic" pitchFamily="34" charset="-128"/>
                <a:cs typeface="+mn-cs"/>
              </a:rPr>
              <a:t>      3.   Right dose: Verify the form and dose of the medication.</a:t>
            </a:r>
          </a:p>
          <a:p>
            <a:r>
              <a:rPr lang="en-US" sz="1200" kern="1200" dirty="0">
                <a:solidFill>
                  <a:schemeClr val="tx1"/>
                </a:solidFill>
                <a:effectLst/>
                <a:latin typeface="Times New Roman" pitchFamily="18" charset="0"/>
                <a:ea typeface="MS PGothic" pitchFamily="34" charset="-128"/>
                <a:cs typeface="+mn-cs"/>
              </a:rPr>
              <a:t>      4.   Right route: Verify the route of the medication.</a:t>
            </a:r>
          </a:p>
          <a:p>
            <a:r>
              <a:rPr lang="en-US" sz="1200" kern="1200" dirty="0">
                <a:solidFill>
                  <a:schemeClr val="tx1"/>
                </a:solidFill>
                <a:effectLst/>
                <a:latin typeface="Times New Roman" pitchFamily="18" charset="0"/>
                <a:ea typeface="MS PGothic" pitchFamily="34" charset="-128"/>
                <a:cs typeface="+mn-cs"/>
              </a:rPr>
              <a:t>      5.   Right time: Check the expiration date and condition of the medication.</a:t>
            </a:r>
          </a:p>
          <a:p>
            <a:r>
              <a:rPr lang="en-US" sz="1200" kern="1200" dirty="0">
                <a:solidFill>
                  <a:schemeClr val="tx1"/>
                </a:solidFill>
                <a:effectLst/>
                <a:latin typeface="Times New Roman" pitchFamily="18" charset="0"/>
                <a:ea typeface="MS PGothic" pitchFamily="34" charset="-128"/>
                <a:cs typeface="+mn-cs"/>
              </a:rPr>
              <a:t>      6.   Right education: Inform the patient of the medication you intend to administer, including any likely adverse effects or unusual sensations he or she may experience.</a:t>
            </a:r>
          </a:p>
          <a:p>
            <a:r>
              <a:rPr lang="en-US" sz="1200" kern="1200" dirty="0">
                <a:solidFill>
                  <a:schemeClr val="tx1"/>
                </a:solidFill>
                <a:effectLst/>
                <a:latin typeface="Times New Roman" pitchFamily="18" charset="0"/>
                <a:ea typeface="MS PGothic" pitchFamily="34" charset="-128"/>
                <a:cs typeface="+mn-cs"/>
              </a:rPr>
              <a:t>      7.   Right to refuse: Patients with decision-making capacity can decline or refuse proposed interventions or medications.</a:t>
            </a:r>
          </a:p>
          <a:p>
            <a:r>
              <a:rPr lang="en-US" sz="1200" kern="1200" dirty="0">
                <a:solidFill>
                  <a:schemeClr val="tx1"/>
                </a:solidFill>
                <a:effectLst/>
                <a:latin typeface="Times New Roman" pitchFamily="18" charset="0"/>
                <a:ea typeface="MS PGothic" pitchFamily="34" charset="-128"/>
                <a:cs typeface="+mn-cs"/>
              </a:rPr>
              <a:t>      8.   Right response and evaluation: Monitor the patient’s vital signs, mental status, signs of perfusion, and respiratory effort after medication administration. Assess for the anticipated response, and observe for any adverse medication effects.</a:t>
            </a:r>
          </a:p>
          <a:p>
            <a:r>
              <a:rPr lang="en-US" sz="1200" kern="1200" dirty="0">
                <a:solidFill>
                  <a:schemeClr val="tx1"/>
                </a:solidFill>
                <a:effectLst/>
                <a:latin typeface="Times New Roman" pitchFamily="18" charset="0"/>
                <a:ea typeface="MS PGothic" pitchFamily="34" charset="-128"/>
                <a:cs typeface="+mn-cs"/>
              </a:rPr>
              <a:t>     9.   Right documentation: Document your actions and the patient’s response.</a:t>
            </a:r>
          </a:p>
          <a:p>
            <a:endParaRPr lang="en-US" dirty="0"/>
          </a:p>
        </p:txBody>
      </p:sp>
    </p:spTree>
    <p:extLst>
      <p:ext uri="{BB962C8B-B14F-4D97-AF65-F5344CB8AC3E}">
        <p14:creationId xmlns:p14="http://schemas.microsoft.com/office/powerpoint/2010/main" val="204864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Principles of Pharmacology</a:t>
            </a:r>
          </a:p>
          <a:p>
            <a:r>
              <a:rPr lang="en-US" altLang="en-US" dirty="0">
                <a:latin typeface="Times New Roman" charset="0"/>
                <a:ea typeface="MS PGothic" charset="-128"/>
              </a:rPr>
              <a:t>• Medication safety </a:t>
            </a:r>
          </a:p>
          <a:p>
            <a:r>
              <a:rPr lang="en-US" altLang="en-US" dirty="0">
                <a:latin typeface="Times New Roman" charset="0"/>
                <a:ea typeface="MS PGothic" charset="-128"/>
              </a:rPr>
              <a:t>• Kinds of medications used during an emergency </a:t>
            </a:r>
          </a:p>
        </p:txBody>
      </p:sp>
    </p:spTree>
    <p:extLst>
      <p:ext uri="{BB962C8B-B14F-4D97-AF65-F5344CB8AC3E}">
        <p14:creationId xmlns:p14="http://schemas.microsoft.com/office/powerpoint/2010/main" val="1091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47460-2C30-15FD-E58B-A4DF68040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483DF-FBE9-C5C6-2CF3-055C26606433}"/>
              </a:ext>
            </a:extLst>
          </p:cNvPr>
          <p:cNvSpPr>
            <a:spLocks noGrp="1" noRot="1" noChangeAspect="1"/>
          </p:cNvSpPr>
          <p:nvPr>
            <p:ph type="sldImg"/>
          </p:nvPr>
        </p:nvSpPr>
        <p:spPr>
          <a:xfrm>
            <a:off x="1377950" y="1152525"/>
            <a:ext cx="4148138" cy="31115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3C834C4-895E-1CF0-88F7-756A76089E77}"/>
              </a:ext>
            </a:extLst>
          </p:cNvPr>
          <p:cNvSpPr>
            <a:spLocks noGrp="1"/>
          </p:cNvSpPr>
          <p:nvPr>
            <p:ph type="body" idx="1"/>
          </p:nvPr>
        </p:nvSpPr>
        <p:spPr>
          <a:xfrm>
            <a:off x="690563" y="4437063"/>
            <a:ext cx="5522912" cy="3630612"/>
          </a:xfrm>
          <a:prstGeom prst="rect">
            <a:avLst/>
          </a:prstGeom>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1.   Right patient: Ensure that the patient who needs the medication is the person who receives the medication.</a:t>
            </a:r>
          </a:p>
          <a:p>
            <a:r>
              <a:rPr lang="en-US" sz="1200" kern="1200" dirty="0">
                <a:solidFill>
                  <a:schemeClr val="tx1"/>
                </a:solidFill>
                <a:effectLst/>
                <a:latin typeface="Times New Roman" pitchFamily="18" charset="0"/>
                <a:ea typeface="MS PGothic" pitchFamily="34" charset="-128"/>
                <a:cs typeface="+mn-cs"/>
              </a:rPr>
              <a:t>      2.   Right medication and indication: Verify the proper medication and prescription.</a:t>
            </a:r>
          </a:p>
          <a:p>
            <a:r>
              <a:rPr lang="en-US" sz="1200" kern="1200" dirty="0">
                <a:solidFill>
                  <a:schemeClr val="tx1"/>
                </a:solidFill>
                <a:effectLst/>
                <a:latin typeface="Times New Roman" pitchFamily="18" charset="0"/>
                <a:ea typeface="MS PGothic" pitchFamily="34" charset="-128"/>
                <a:cs typeface="+mn-cs"/>
              </a:rPr>
              <a:t>      3.   Right dose: Verify the form and dose of the medication.</a:t>
            </a:r>
          </a:p>
          <a:p>
            <a:r>
              <a:rPr lang="en-US" sz="1200" kern="1200" dirty="0">
                <a:solidFill>
                  <a:schemeClr val="tx1"/>
                </a:solidFill>
                <a:effectLst/>
                <a:latin typeface="Times New Roman" pitchFamily="18" charset="0"/>
                <a:ea typeface="MS PGothic" pitchFamily="34" charset="-128"/>
                <a:cs typeface="+mn-cs"/>
              </a:rPr>
              <a:t>      4.   Right route: Verify the route of the medication.</a:t>
            </a:r>
          </a:p>
          <a:p>
            <a:r>
              <a:rPr lang="en-US" sz="1200" kern="1200" dirty="0">
                <a:solidFill>
                  <a:schemeClr val="tx1"/>
                </a:solidFill>
                <a:effectLst/>
                <a:latin typeface="Times New Roman" pitchFamily="18" charset="0"/>
                <a:ea typeface="MS PGothic" pitchFamily="34" charset="-128"/>
                <a:cs typeface="+mn-cs"/>
              </a:rPr>
              <a:t>      5.   Right time: Check the expiration date and condition of the medication.</a:t>
            </a:r>
          </a:p>
          <a:p>
            <a:r>
              <a:rPr lang="en-US" sz="1200" kern="1200" dirty="0">
                <a:solidFill>
                  <a:schemeClr val="tx1"/>
                </a:solidFill>
                <a:effectLst/>
                <a:latin typeface="Times New Roman" pitchFamily="18" charset="0"/>
                <a:ea typeface="MS PGothic" pitchFamily="34" charset="-128"/>
                <a:cs typeface="+mn-cs"/>
              </a:rPr>
              <a:t>      6.   Right education: Inform the patient of the medication you intend to administer, including any likely adverse effects or unusual sensations he or she may experience.</a:t>
            </a:r>
          </a:p>
          <a:p>
            <a:r>
              <a:rPr lang="en-US" sz="1200" kern="1200" dirty="0">
                <a:solidFill>
                  <a:schemeClr val="tx1"/>
                </a:solidFill>
                <a:effectLst/>
                <a:latin typeface="Times New Roman" pitchFamily="18" charset="0"/>
                <a:ea typeface="MS PGothic" pitchFamily="34" charset="-128"/>
                <a:cs typeface="+mn-cs"/>
              </a:rPr>
              <a:t>      7.   Right to refuse: Patients with decision-making capacity can decline or refuse proposed interventions or medications.</a:t>
            </a:r>
          </a:p>
          <a:p>
            <a:r>
              <a:rPr lang="en-US" sz="1200" kern="1200" dirty="0">
                <a:solidFill>
                  <a:schemeClr val="tx1"/>
                </a:solidFill>
                <a:effectLst/>
                <a:latin typeface="Times New Roman" pitchFamily="18" charset="0"/>
                <a:ea typeface="MS PGothic" pitchFamily="34" charset="-128"/>
                <a:cs typeface="+mn-cs"/>
              </a:rPr>
              <a:t>      8.   Right response and evaluation: Monitor the patient’s vital signs, mental status, signs of perfusion, and respiratory effort after medication administration. Assess for the anticipated response, and observe for any adverse medication effects.</a:t>
            </a:r>
          </a:p>
          <a:p>
            <a:r>
              <a:rPr lang="en-US" sz="1200" kern="1200" dirty="0">
                <a:solidFill>
                  <a:schemeClr val="tx1"/>
                </a:solidFill>
                <a:effectLst/>
                <a:latin typeface="Times New Roman" pitchFamily="18" charset="0"/>
                <a:ea typeface="MS PGothic" pitchFamily="34" charset="-128"/>
                <a:cs typeface="+mn-cs"/>
              </a:rPr>
              <a:t>     9.   Right documentation: Document your actions and the patient’s response.</a:t>
            </a:r>
          </a:p>
          <a:p>
            <a:endParaRPr lang="en-US" dirty="0"/>
          </a:p>
        </p:txBody>
      </p:sp>
    </p:spTree>
    <p:extLst>
      <p:ext uri="{BB962C8B-B14F-4D97-AF65-F5344CB8AC3E}">
        <p14:creationId xmlns:p14="http://schemas.microsoft.com/office/powerpoint/2010/main" val="760441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Absorption: the process by which medications travel through body tissues to the bloodstream</a:t>
            </a:r>
          </a:p>
          <a:p>
            <a:r>
              <a:rPr lang="en-US" altLang="en-US" dirty="0">
                <a:latin typeface="Times New Roman" charset="0"/>
                <a:ea typeface="MS PGothic" charset="-128"/>
              </a:rPr>
              <a:t>4.    Common routes of administration</a:t>
            </a:r>
          </a:p>
          <a:p>
            <a:r>
              <a:rPr lang="en-US" altLang="en-US" dirty="0">
                <a:latin typeface="Times New Roman" charset="0"/>
                <a:ea typeface="MS PGothic" charset="-128"/>
              </a:rPr>
              <a:t>       a.    Per rectum (PR)</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By rectum</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Easy to administer; provides reliable absorption		</a:t>
            </a:r>
          </a:p>
          <a:p>
            <a:r>
              <a:rPr lang="en-US" altLang="en-US" dirty="0">
                <a:latin typeface="Times New Roman" charset="0"/>
                <a:ea typeface="MS PGothic" charset="-128"/>
              </a:rPr>
              <a:t>       b.    Oral (PO)</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By mouth</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Takes as long as 1 hour for absorption to occur</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577944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85554-B4D0-2463-FB3E-BC4C4EC16D8D}"/>
            </a:ext>
          </a:extLst>
        </p:cNvPr>
        <p:cNvGrpSpPr/>
        <p:nvPr/>
      </p:nvGrpSpPr>
      <p:grpSpPr>
        <a:xfrm>
          <a:off x="0" y="0"/>
          <a:ext cx="0" cy="0"/>
          <a:chOff x="0" y="0"/>
          <a:chExt cx="0" cy="0"/>
        </a:xfrm>
      </p:grpSpPr>
      <p:sp>
        <p:nvSpPr>
          <p:cNvPr id="118786" name="Rectangle 2">
            <a:extLst>
              <a:ext uri="{FF2B5EF4-FFF2-40B4-BE49-F238E27FC236}">
                <a16:creationId xmlns:a16="http://schemas.microsoft.com/office/drawing/2014/main" id="{A1060736-AC66-63DB-D1F1-C032A10CACC4}"/>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B4A90097-D5AC-6221-7555-FA240373B8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4.    Common routes of administration</a:t>
            </a:r>
          </a:p>
          <a:p>
            <a:r>
              <a:rPr lang="en-US" altLang="en-US" dirty="0">
                <a:latin typeface="Times New Roman" charset="0"/>
                <a:ea typeface="MS PGothic" charset="-128"/>
              </a:rPr>
              <a:t>       a.    Per rectum (PR)</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By rectum</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Easy to administer; provides reliable absorption		</a:t>
            </a:r>
          </a:p>
          <a:p>
            <a:r>
              <a:rPr lang="en-US" altLang="en-US" dirty="0">
                <a:latin typeface="Times New Roman" charset="0"/>
                <a:ea typeface="MS PGothic" charset="-128"/>
              </a:rPr>
              <a:t>       b.    Oral (PO)</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By mouth</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Takes as long as 1 hour for absorption to occur</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711884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7"/>
            </a:pPr>
            <a:r>
              <a:rPr lang="en-US" altLang="en-US" dirty="0">
                <a:latin typeface="Times New Roman" charset="0"/>
                <a:ea typeface="MS PGothic" charset="-128"/>
              </a:rPr>
              <a:t>Inhalation</a:t>
            </a:r>
          </a:p>
          <a:p>
            <a:pPr marL="0" indent="0">
              <a:buNone/>
            </a:pPr>
            <a:r>
              <a:rPr lang="en-US" altLang="en-US" dirty="0">
                <a:latin typeface="Times New Roman" charset="0"/>
                <a:ea typeface="MS PGothic" charset="-128"/>
              </a:rPr>
              <a:t> </a:t>
            </a:r>
            <a:r>
              <a:rPr lang="en-US" altLang="en-US" baseline="0"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Breathed into the lungs</a:t>
            </a:r>
          </a:p>
          <a:p>
            <a:r>
              <a:rPr lang="en-US" altLang="en-US" baseline="0"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Absorbed into the bloodstream quickly</a:t>
            </a:r>
          </a:p>
          <a:p>
            <a:r>
              <a:rPr lang="en-US" altLang="en-US" baseline="0" dirty="0">
                <a:latin typeface="Times New Roman" charset="0"/>
                <a:ea typeface="MS PGothic" charset="-128"/>
              </a:rPr>
              <a:t>       </a:t>
            </a:r>
            <a:r>
              <a:rPr lang="en-US" altLang="en-US" dirty="0">
                <a:latin typeface="Times New Roman" charset="0"/>
                <a:ea typeface="MS PGothic" charset="-128"/>
              </a:rPr>
              <a:t>iii.  Forms include aerosols, fine powders, and sprays </a:t>
            </a:r>
          </a:p>
          <a:p>
            <a:r>
              <a:rPr lang="en-US" altLang="en-US" dirty="0">
                <a:latin typeface="Times New Roman" charset="0"/>
                <a:ea typeface="MS PGothic" charset="-128"/>
              </a:rPr>
              <a:t>h.    Sublingual (SL)</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Under the tongue</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Enters through the oral mucosa under the tongue and is absorbed into the bloodstream within minutes</a:t>
            </a:r>
          </a:p>
          <a:p>
            <a:r>
              <a:rPr lang="en-US" altLang="en-US" dirty="0">
                <a:latin typeface="Times New Roman" charset="0"/>
                <a:ea typeface="MS PGothic" charset="-128"/>
              </a:rPr>
              <a:t>i.    Transcutaneous (transdermal)</a:t>
            </a:r>
          </a:p>
          <a:p>
            <a:r>
              <a:rPr lang="en-US" altLang="en-US" dirty="0">
                <a:latin typeface="Times New Roman" charset="0"/>
                <a:ea typeface="MS PGothic" charset="-128"/>
              </a:rPr>
              <a:t>      i.    </a:t>
            </a:r>
            <a:r>
              <a:rPr lang="ja-JP" altLang="en-US" dirty="0">
                <a:latin typeface="Times New Roman" charset="0"/>
                <a:ea typeface="MS PGothic" charset="-128"/>
              </a:rPr>
              <a:t>“</a:t>
            </a:r>
            <a:r>
              <a:rPr lang="en-US" altLang="ja-JP" dirty="0">
                <a:latin typeface="Times New Roman" charset="0"/>
                <a:ea typeface="MS PGothic" charset="-128"/>
              </a:rPr>
              <a:t>Through the skin</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ii.   Applied as a patch to the skin</a:t>
            </a:r>
          </a:p>
          <a:p>
            <a:r>
              <a:rPr lang="en-US" altLang="en-US" dirty="0">
                <a:latin typeface="Times New Roman" charset="0"/>
                <a:ea typeface="MS PGothic" charset="-128"/>
              </a:rPr>
              <a:t>      iii.    Longer-lasting effect than other routes</a:t>
            </a:r>
          </a:p>
          <a:p>
            <a:r>
              <a:rPr lang="en-US" altLang="en-US" dirty="0">
                <a:latin typeface="Times New Roman" charset="0"/>
                <a:ea typeface="MS PGothic" charset="-128"/>
              </a:rPr>
              <a:t>j. Intranasal (IN)</a:t>
            </a:r>
          </a:p>
          <a:p>
            <a:r>
              <a:rPr lang="en-US" altLang="en-US" dirty="0">
                <a:latin typeface="Times New Roman" charset="0"/>
                <a:ea typeface="MS PGothic" charset="-128"/>
              </a:rPr>
              <a:t>   i.    Relatively new format for the delivery of medication</a:t>
            </a:r>
          </a:p>
          <a:p>
            <a:r>
              <a:rPr lang="en-US" altLang="en-US" dirty="0">
                <a:latin typeface="Times New Roman" charset="0"/>
                <a:ea typeface="MS PGothic" charset="-128"/>
              </a:rPr>
              <a:t>   ii.   Medication is pushed through a mucosal atomizer device (MAD) that aerosolizes the liquid for delivery into the nostril.</a:t>
            </a:r>
          </a:p>
          <a:p>
            <a:r>
              <a:rPr lang="en-US" altLang="en-US" dirty="0">
                <a:latin typeface="Times New Roman" charset="0"/>
                <a:ea typeface="MS PGothic" charset="-128"/>
              </a:rPr>
              <a:t>   iii.  Quick absorption</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943730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Routes of administration</a:t>
            </a:r>
            <a:endParaRPr lang="en-US" altLang="en-US" b="1" dirty="0">
              <a:latin typeface="Times New Roman" charset="0"/>
              <a:ea typeface="MS PGothic" charset="-128"/>
            </a:endParaRPr>
          </a:p>
          <a:p>
            <a:r>
              <a:rPr lang="en-US" altLang="en-US" dirty="0">
                <a:latin typeface="Times New Roman" charset="0"/>
                <a:ea typeface="MS PGothic" charset="-128"/>
              </a:rPr>
              <a:t>       1.    Enteral medications enter the body through the digestive system.</a:t>
            </a:r>
          </a:p>
          <a:p>
            <a:r>
              <a:rPr lang="en-US" altLang="en-US" dirty="0">
                <a:latin typeface="Times New Roman" charset="0"/>
                <a:ea typeface="MS PGothic" charset="-128"/>
              </a:rPr>
              <a:t>              a.    Often in pill or liquid form such as cough medicine</a:t>
            </a:r>
          </a:p>
          <a:p>
            <a:r>
              <a:rPr lang="en-US" altLang="en-US" dirty="0">
                <a:latin typeface="Times New Roman" charset="0"/>
                <a:ea typeface="MS PGothic" charset="-128"/>
              </a:rPr>
              <a:t>              b.    Medications administered via this route tend to be absorbed slowly and are not commonly used in an emergency setting.</a:t>
            </a:r>
          </a:p>
          <a:p>
            <a:r>
              <a:rPr lang="en-US" altLang="en-US" dirty="0">
                <a:latin typeface="Times New Roman" charset="0"/>
                <a:ea typeface="MS PGothic" charset="-128"/>
              </a:rPr>
              <a:t>        2.   Parenteral medications enter the body by some other means.</a:t>
            </a:r>
          </a:p>
          <a:p>
            <a:r>
              <a:rPr lang="en-US" altLang="en-US" dirty="0">
                <a:latin typeface="Times New Roman" charset="0"/>
                <a:ea typeface="MS PGothic" charset="-128"/>
              </a:rPr>
              <a:t>              a.    Often in liquid form administered through needles or syringes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Absorbed more quickly and offer a more predictable and measurable response</a:t>
            </a:r>
          </a:p>
        </p:txBody>
      </p:sp>
    </p:spTree>
    <p:extLst>
      <p:ext uri="{BB962C8B-B14F-4D97-AF65-F5344CB8AC3E}">
        <p14:creationId xmlns:p14="http://schemas.microsoft.com/office/powerpoint/2010/main" val="1017679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Table 12-1 lists common routes of medication administration and rates of absorption.</a:t>
            </a:r>
          </a:p>
        </p:txBody>
      </p:sp>
    </p:spTree>
    <p:extLst>
      <p:ext uri="{BB962C8B-B14F-4D97-AF65-F5344CB8AC3E}">
        <p14:creationId xmlns:p14="http://schemas.microsoft.com/office/powerpoint/2010/main" val="2111141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A.   Oral medications</a:t>
            </a:r>
            <a:r>
              <a:rPr lang="en-US" sz="1200" b="1" kern="1200" dirty="0">
                <a:solidFill>
                  <a:schemeClr val="tx1"/>
                </a:solidFill>
                <a:effectLst/>
                <a:latin typeface="Times New Roman" pitchFamily="18" charset="0"/>
                <a:ea typeface="MS PGothic" pitchFamily="34" charset="-128"/>
                <a:cs typeface="+mn-cs"/>
              </a:rPr>
              <a:t> </a:t>
            </a:r>
          </a:p>
          <a:p>
            <a:r>
              <a:rPr lang="en-US" sz="1200" kern="1200" dirty="0">
                <a:solidFill>
                  <a:schemeClr val="tx1"/>
                </a:solidFill>
                <a:effectLst/>
                <a:latin typeface="Times New Roman" pitchFamily="18" charset="0"/>
                <a:ea typeface="MS PGothic" pitchFamily="34" charset="-128"/>
                <a:cs typeface="+mn-cs"/>
              </a:rPr>
              <a:t>      1.   Follow the following steps to perform oral medications:</a:t>
            </a:r>
          </a:p>
          <a:p>
            <a:r>
              <a:rPr lang="en-US" sz="1200" kern="1200" dirty="0">
                <a:solidFill>
                  <a:schemeClr val="tx1"/>
                </a:solidFill>
                <a:effectLst/>
                <a:latin typeface="Times New Roman" pitchFamily="18" charset="0"/>
                <a:ea typeface="MS PGothic" pitchFamily="34" charset="-128"/>
                <a:cs typeface="+mn-cs"/>
              </a:rPr>
              <a:t>            a.   Take standard precautions</a:t>
            </a:r>
          </a:p>
          <a:p>
            <a:r>
              <a:rPr lang="en-US" sz="1200" kern="1200" dirty="0">
                <a:solidFill>
                  <a:schemeClr val="tx1"/>
                </a:solidFill>
                <a:effectLst/>
                <a:latin typeface="Times New Roman" pitchFamily="18" charset="0"/>
                <a:ea typeface="MS PGothic" pitchFamily="34" charset="-128"/>
                <a:cs typeface="+mn-cs"/>
              </a:rPr>
              <a:t>            b.   Confirm the medication is not expired</a:t>
            </a:r>
          </a:p>
          <a:p>
            <a:r>
              <a:rPr lang="en-US" sz="1200" kern="1200" dirty="0">
                <a:solidFill>
                  <a:schemeClr val="tx1"/>
                </a:solidFill>
                <a:effectLst/>
                <a:latin typeface="Times New Roman" pitchFamily="18" charset="0"/>
                <a:ea typeface="MS PGothic" pitchFamily="34" charset="-128"/>
                <a:cs typeface="+mn-cs"/>
              </a:rPr>
              <a:t>            c.    Obtain medical direction per local protocol.</a:t>
            </a:r>
          </a:p>
          <a:p>
            <a:r>
              <a:rPr lang="en-US" sz="1200" kern="1200" dirty="0">
                <a:solidFill>
                  <a:schemeClr val="tx1"/>
                </a:solidFill>
                <a:effectLst/>
                <a:latin typeface="Times New Roman" pitchFamily="18" charset="0"/>
                <a:ea typeface="MS PGothic" pitchFamily="34" charset="-128"/>
                <a:cs typeface="+mn-cs"/>
              </a:rPr>
              <a:t>            d.   Confirm that the patient has a patent airway and is able to swallow or chew the medication.</a:t>
            </a:r>
          </a:p>
          <a:p>
            <a:r>
              <a:rPr lang="en-US" sz="1200" kern="1200" dirty="0">
                <a:solidFill>
                  <a:schemeClr val="tx1"/>
                </a:solidFill>
                <a:effectLst/>
                <a:latin typeface="Times New Roman" pitchFamily="18" charset="0"/>
                <a:ea typeface="MS PGothic" pitchFamily="34" charset="-128"/>
                <a:cs typeface="+mn-cs"/>
              </a:rPr>
              <a:t>            e.   Monitor the patient’s condition and document.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483071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Oral glucose</a:t>
            </a:r>
          </a:p>
          <a:p>
            <a:r>
              <a:rPr lang="en-US" altLang="en-US" dirty="0">
                <a:latin typeface="Times New Roman" charset="0"/>
                <a:ea typeface="MS PGothic" charset="-128"/>
              </a:rPr>
              <a:t>       a.    Glucose is a sugar that cells use for energy; it is necessary for brain cells</a:t>
            </a:r>
            <a:r>
              <a:rPr lang="ja-JP" altLang="en-US" dirty="0">
                <a:latin typeface="Times New Roman" charset="0"/>
                <a:ea typeface="MS PGothic" charset="-128"/>
              </a:rPr>
              <a:t>’</a:t>
            </a:r>
            <a:r>
              <a:rPr lang="en-US" altLang="ja-JP" dirty="0">
                <a:latin typeface="Times New Roman" charset="0"/>
                <a:ea typeface="MS PGothic" charset="-128"/>
              </a:rPr>
              <a:t> survival.</a:t>
            </a:r>
          </a:p>
          <a:p>
            <a:r>
              <a:rPr lang="en-US" altLang="en-US" dirty="0">
                <a:latin typeface="Times New Roman" charset="0"/>
                <a:ea typeface="MS PGothic" charset="-128"/>
              </a:rPr>
              <a:t>       b.    Hypoglycemia: extremely low blood glucose</a:t>
            </a:r>
          </a:p>
          <a:p>
            <a:r>
              <a:rPr lang="en-US" altLang="en-US" dirty="0">
                <a:latin typeface="Times New Roman" charset="0"/>
                <a:ea typeface="MS PGothic" charset="-128"/>
              </a:rPr>
              <a:t>       c.    Oral glucose can counteract the effects of hypoglycemia.</a:t>
            </a:r>
          </a:p>
          <a:p>
            <a:r>
              <a:rPr lang="en-US" altLang="en-US" dirty="0">
                <a:latin typeface="Times New Roman" charset="0"/>
                <a:ea typeface="MS PGothic" charset="-128"/>
              </a:rPr>
              <a:t>       d.    An EMT can give glucose only by mouth in the form of a gel</a:t>
            </a:r>
          </a:p>
          <a:p>
            <a:r>
              <a:rPr lang="en-US" altLang="en-US" dirty="0">
                <a:latin typeface="Times New Roman" charset="0"/>
                <a:ea typeface="MS PGothic" charset="-128"/>
              </a:rPr>
              <a:t>       e.    Never administer oral medications to an unconscious patient or to one who is unable to swallow or protect the airway.</a:t>
            </a:r>
          </a:p>
        </p:txBody>
      </p:sp>
    </p:spTree>
    <p:extLst>
      <p:ext uri="{BB962C8B-B14F-4D97-AF65-F5344CB8AC3E}">
        <p14:creationId xmlns:p14="http://schemas.microsoft.com/office/powerpoint/2010/main" val="1188817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Sublingual medications</a:t>
            </a:r>
            <a:endParaRPr lang="en-US" altLang="en-US" b="1" dirty="0">
              <a:latin typeface="Times New Roman" charset="0"/>
              <a:ea typeface="MS PGothic" charset="-128"/>
            </a:endParaRPr>
          </a:p>
          <a:p>
            <a:r>
              <a:rPr lang="en-US" altLang="en-US" dirty="0">
                <a:latin typeface="Times New Roman" charset="0"/>
                <a:ea typeface="MS PGothic" charset="-128"/>
              </a:rPr>
              <a:t>       1.    Considerations</a:t>
            </a:r>
          </a:p>
          <a:p>
            <a:r>
              <a:rPr lang="en-US" altLang="en-US" dirty="0">
                <a:latin typeface="Times New Roman" charset="0"/>
                <a:ea typeface="MS PGothic" charset="-128"/>
              </a:rPr>
              <a:t>              a.    Advantages</a:t>
            </a:r>
          </a:p>
          <a:p>
            <a:r>
              <a:rPr lang="en-US" altLang="en-US" dirty="0">
                <a:latin typeface="Times New Roman" charset="0"/>
                <a:ea typeface="MS PGothic" charset="-128"/>
              </a:rPr>
              <a:t>                     i.    Easy to talk with awake and alert patients and advise them to place a pill under their tongue</a:t>
            </a:r>
          </a:p>
          <a:p>
            <a:r>
              <a:rPr lang="en-US" altLang="en-US" dirty="0">
                <a:latin typeface="Times New Roman" charset="0"/>
                <a:ea typeface="MS PGothic" charset="-128"/>
              </a:rPr>
              <a:t>                     ii.    Absorption rates are relatively quick.</a:t>
            </a:r>
          </a:p>
          <a:p>
            <a:r>
              <a:rPr lang="en-US" altLang="en-US" dirty="0">
                <a:latin typeface="Times New Roman" charset="0"/>
                <a:ea typeface="MS PGothic" charset="-128"/>
              </a:rPr>
              <a:t>              b.    Disadvantages</a:t>
            </a:r>
          </a:p>
          <a:p>
            <a:r>
              <a:rPr lang="en-US" altLang="en-US" dirty="0">
                <a:latin typeface="Times New Roman" charset="0"/>
                <a:ea typeface="MS PGothic" charset="-128"/>
              </a:rPr>
              <a:t>                     i.    Any medication placed in the mouth requires constant evaluation of the airway.</a:t>
            </a:r>
          </a:p>
          <a:p>
            <a:r>
              <a:rPr lang="en-US" altLang="en-US" dirty="0">
                <a:latin typeface="Times New Roman" charset="0"/>
                <a:ea typeface="MS PGothic" charset="-128"/>
              </a:rPr>
              <a:t>                     ii. Should not be used if the patient is uncooperative or unconscious</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580860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Nitroglycerin</a:t>
            </a:r>
          </a:p>
          <a:p>
            <a:r>
              <a:rPr lang="en-US" altLang="en-US" dirty="0">
                <a:latin typeface="Times New Roman" charset="0"/>
                <a:ea typeface="MS PGothic" charset="-128"/>
              </a:rPr>
              <a:t>       a.    Many cardiac patients carry fast-acting nitroglycerin to relieve angina pain.</a:t>
            </a:r>
          </a:p>
          <a:p>
            <a:r>
              <a:rPr lang="en-US" altLang="en-US" dirty="0">
                <a:latin typeface="Times New Roman" charset="0"/>
                <a:ea typeface="MS PGothic" charset="-128"/>
              </a:rPr>
              <a:t>       b.    Increases blood flow by relieving the spasms and causes arteries to dilate by relaxing muscles of coronary arteries and veins.</a:t>
            </a:r>
          </a:p>
          <a:p>
            <a:r>
              <a:rPr lang="en-US" altLang="en-US" dirty="0">
                <a:latin typeface="Times New Roman" charset="0"/>
                <a:ea typeface="MS PGothic" charset="-128"/>
              </a:rPr>
              <a:t>       c.    Also relaxes veins throughout the body so that less blood is returned to the heart, decreasing workload and blood pressure.</a:t>
            </a:r>
          </a:p>
        </p:txBody>
      </p:sp>
    </p:spTree>
    <p:extLst>
      <p:ext uri="{BB962C8B-B14F-4D97-AF65-F5344CB8AC3E}">
        <p14:creationId xmlns:p14="http://schemas.microsoft.com/office/powerpoint/2010/main" val="6689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Medication Administration</a:t>
            </a:r>
          </a:p>
          <a:p>
            <a:r>
              <a:rPr lang="en-US" altLang="en-US" dirty="0">
                <a:latin typeface="Times New Roman" charset="0"/>
                <a:ea typeface="MS PGothic" charset="-128"/>
              </a:rPr>
              <a:t>• Self-administer medication </a:t>
            </a:r>
          </a:p>
          <a:p>
            <a:r>
              <a:rPr lang="en-US" altLang="en-US" dirty="0">
                <a:latin typeface="Times New Roman" charset="0"/>
                <a:ea typeface="MS PGothic" charset="-128"/>
              </a:rPr>
              <a:t>• Peer-administer medication </a:t>
            </a:r>
          </a:p>
          <a:p>
            <a:r>
              <a:rPr lang="en-US" altLang="en-US" dirty="0">
                <a:latin typeface="Times New Roman" charset="0"/>
                <a:ea typeface="MS PGothic" charset="-128"/>
              </a:rPr>
              <a:t>• Assist/administer medications to a patient </a:t>
            </a:r>
          </a:p>
        </p:txBody>
      </p:sp>
    </p:spTree>
    <p:extLst>
      <p:ext uri="{BB962C8B-B14F-4D97-AF65-F5344CB8AC3E}">
        <p14:creationId xmlns:p14="http://schemas.microsoft.com/office/powerpoint/2010/main" val="917085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Administration by tablet</a:t>
            </a:r>
          </a:p>
          <a:p>
            <a:r>
              <a:rPr lang="en-US" altLang="en-US" dirty="0">
                <a:latin typeface="Times New Roman" charset="0"/>
                <a:ea typeface="MS PGothic" charset="-128"/>
              </a:rPr>
              <a:t>      i.    Place the tablet under the tongue, where it dissolves.</a:t>
            </a:r>
          </a:p>
          <a:p>
            <a:r>
              <a:rPr lang="en-US" altLang="en-US" dirty="0">
                <a:latin typeface="Times New Roman" charset="0"/>
                <a:ea typeface="MS PGothic" charset="-128"/>
              </a:rPr>
              <a:t>      ii.   The patient should experience a slight tingling or burning sensation.</a:t>
            </a:r>
          </a:p>
          <a:p>
            <a:r>
              <a:rPr lang="en-US" altLang="en-US" dirty="0">
                <a:latin typeface="Times New Roman" charset="0"/>
                <a:ea typeface="MS PGothic" charset="-128"/>
              </a:rPr>
              <a:t>      iii.  Nitroglycerin should be stored in its original glass container with the cap screwed on tightly.</a:t>
            </a:r>
          </a:p>
          <a:p>
            <a:r>
              <a:rPr lang="en-US" altLang="en-US" dirty="0">
                <a:latin typeface="Times New Roman" charset="0"/>
                <a:ea typeface="MS PGothic" charset="-128"/>
              </a:rPr>
              <a:t>g.    Administration by metered-dose spray</a:t>
            </a:r>
          </a:p>
          <a:p>
            <a:r>
              <a:rPr lang="en-US" altLang="en-US" dirty="0">
                <a:latin typeface="Times New Roman" charset="0"/>
                <a:ea typeface="MS PGothic" charset="-128"/>
              </a:rPr>
              <a:t>       i.   Deposits medication on or under the tongue</a:t>
            </a:r>
          </a:p>
          <a:p>
            <a:r>
              <a:rPr lang="en-US" altLang="en-US" dirty="0">
                <a:latin typeface="Times New Roman" charset="0"/>
                <a:ea typeface="MS PGothic" charset="-128"/>
              </a:rPr>
              <a:t>       ii.   One spray equals one tablet.</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530063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Intramuscular medications</a:t>
            </a:r>
            <a:endParaRPr lang="en-US" altLang="en-US" b="1" dirty="0">
              <a:latin typeface="Times New Roman" charset="0"/>
              <a:ea typeface="MS PGothic" charset="-128"/>
            </a:endParaRPr>
          </a:p>
          <a:p>
            <a:r>
              <a:rPr lang="en-US" altLang="en-US" dirty="0">
                <a:latin typeface="Times New Roman" charset="0"/>
                <a:ea typeface="MS PGothic" charset="-128"/>
              </a:rPr>
              <a:t>      1.    Considerations</a:t>
            </a:r>
          </a:p>
          <a:p>
            <a:r>
              <a:rPr lang="en-US" altLang="en-US" dirty="0">
                <a:latin typeface="Times New Roman" charset="0"/>
                <a:ea typeface="MS PGothic" charset="-128"/>
              </a:rPr>
              <a:t>             a.    Advantages</a:t>
            </a:r>
          </a:p>
          <a:p>
            <a:r>
              <a:rPr lang="en-US" altLang="en-US" dirty="0">
                <a:latin typeface="Times New Roman" charset="0"/>
                <a:ea typeface="MS PGothic" charset="-128"/>
              </a:rPr>
              <a:t>                    i.    Provides quick and easy access to the circulatory system without the need for placing a needle within a vein</a:t>
            </a:r>
          </a:p>
          <a:p>
            <a:r>
              <a:rPr lang="en-US" altLang="en-US" dirty="0">
                <a:latin typeface="Times New Roman" charset="0"/>
                <a:ea typeface="MS PGothic" charset="-128"/>
              </a:rPr>
              <a:t>                    ii.    Blood flow to the muscles is relatively stable even during circumstances of severe illness or injury.</a:t>
            </a:r>
          </a:p>
          <a:p>
            <a:r>
              <a:rPr lang="en-US" altLang="en-US" dirty="0">
                <a:latin typeface="Times New Roman" charset="0"/>
                <a:ea typeface="MS PGothic" charset="-128"/>
              </a:rPr>
              <a:t>             b.    Disadvantages</a:t>
            </a:r>
          </a:p>
          <a:p>
            <a:r>
              <a:rPr lang="en-US" altLang="en-US" dirty="0">
                <a:latin typeface="Times New Roman" charset="0"/>
                <a:ea typeface="MS PGothic" charset="-128"/>
              </a:rPr>
              <a:t>                    i.   Use of a needle (and subsequent pain)</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860837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2"/>
            </a:pPr>
            <a:r>
              <a:rPr lang="en-US" altLang="en-US" dirty="0">
                <a:latin typeface="Times New Roman" charset="0"/>
                <a:ea typeface="MS PGothic" charset="-128"/>
              </a:rPr>
              <a:t>Epinephrine (adrenaline)</a:t>
            </a:r>
          </a:p>
          <a:p>
            <a:pPr marL="685800" lvl="1" indent="-228600">
              <a:buFont typeface="+mj-lt"/>
              <a:buAutoNum type="alphaLcParenR"/>
            </a:pPr>
            <a:r>
              <a:rPr lang="en-US" sz="1200" kern="1200" dirty="0">
                <a:solidFill>
                  <a:schemeClr val="tx1"/>
                </a:solidFill>
                <a:effectLst/>
                <a:latin typeface="Times New Roman" pitchFamily="18" charset="0"/>
                <a:ea typeface="MS PGothic" pitchFamily="34" charset="-128"/>
                <a:cs typeface="+mn-cs"/>
              </a:rPr>
              <a:t>Also known as adrenaline</a:t>
            </a:r>
          </a:p>
          <a:p>
            <a:pPr marL="685800" lvl="1" indent="-228600">
              <a:buFont typeface="+mj-lt"/>
              <a:buAutoNum type="alphaLcParenR"/>
            </a:pPr>
            <a:r>
              <a:rPr lang="en-US" sz="1200" kern="1200" dirty="0">
                <a:solidFill>
                  <a:schemeClr val="tx1"/>
                </a:solidFill>
                <a:effectLst/>
                <a:latin typeface="Times New Roman" pitchFamily="18" charset="0"/>
                <a:ea typeface="MS PGothic" pitchFamily="34" charset="-128"/>
                <a:cs typeface="+mn-cs"/>
              </a:rPr>
              <a:t>Released inside the body when there is sudden stress</a:t>
            </a:r>
          </a:p>
          <a:p>
            <a:pPr marL="685800" lvl="1" indent="-228600">
              <a:buFont typeface="+mj-lt"/>
              <a:buAutoNum type="alphaLcParenR"/>
            </a:pPr>
            <a:r>
              <a:rPr lang="en-US" sz="1200" kern="1200" dirty="0">
                <a:solidFill>
                  <a:schemeClr val="tx1"/>
                </a:solidFill>
                <a:effectLst/>
                <a:latin typeface="Times New Roman" pitchFamily="18" charset="0"/>
                <a:ea typeface="MS PGothic" pitchFamily="34" charset="-128"/>
                <a:cs typeface="+mn-cs"/>
              </a:rPr>
              <a:t>Main hormone that controls the body’s fight-or-flight response</a:t>
            </a:r>
          </a:p>
          <a:p>
            <a:pPr marL="685800" lvl="1" indent="-228600">
              <a:buFont typeface="+mj-lt"/>
              <a:buAutoNum type="alphaLcParenR"/>
            </a:pPr>
            <a:r>
              <a:rPr lang="en-US" dirty="0"/>
              <a:t>Increases heart &amp; breathing rate, blood pressure, pupil size;</a:t>
            </a:r>
          </a:p>
          <a:p>
            <a:pPr marL="685800" lvl="1" indent="-228600">
              <a:buFont typeface="+mj-lt"/>
              <a:buAutoNum type="alphaLcParenR"/>
            </a:pPr>
            <a:r>
              <a:rPr lang="en-US" dirty="0"/>
              <a:t>Constricts blood vessels and reduces digestive juices</a:t>
            </a:r>
          </a:p>
          <a:p>
            <a:pPr marL="685800" lvl="1" indent="-228600">
              <a:buFont typeface="+mj-lt"/>
              <a:buAutoNum type="alphaLcParenR"/>
            </a:pPr>
            <a:r>
              <a:rPr lang="en-US" dirty="0"/>
              <a:t>Improves eyesight and slows down digestion</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499675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Naloxone</a:t>
            </a:r>
          </a:p>
          <a:p>
            <a:r>
              <a:rPr lang="en-US" sz="1200" kern="1200" dirty="0">
                <a:solidFill>
                  <a:schemeClr val="tx1"/>
                </a:solidFill>
                <a:effectLst/>
                <a:latin typeface="Times New Roman" pitchFamily="18" charset="0"/>
                <a:ea typeface="MS PGothic" pitchFamily="34" charset="-128"/>
                <a:cs typeface="+mn-cs"/>
              </a:rPr>
              <a:t>       a.   Used to reverse the effects of an opioid overdose</a:t>
            </a:r>
          </a:p>
          <a:p>
            <a:r>
              <a:rPr lang="en-US" sz="1200" kern="1200" dirty="0">
                <a:solidFill>
                  <a:schemeClr val="tx1"/>
                </a:solidFill>
                <a:effectLst/>
                <a:latin typeface="Times New Roman" pitchFamily="18" charset="0"/>
                <a:ea typeface="MS PGothic" pitchFamily="34" charset="-128"/>
                <a:cs typeface="+mn-cs"/>
              </a:rPr>
              <a:t>       b.   Can be administered by family members or caregivers</a:t>
            </a:r>
          </a:p>
          <a:p>
            <a:r>
              <a:rPr lang="en-US" sz="1200" kern="1200" dirty="0">
                <a:solidFill>
                  <a:schemeClr val="tx1"/>
                </a:solidFill>
                <a:effectLst/>
                <a:latin typeface="Times New Roman" pitchFamily="18" charset="0"/>
                <a:ea typeface="MS PGothic" pitchFamily="34" charset="-128"/>
                <a:cs typeface="+mn-cs"/>
              </a:rPr>
              <a:t>       c.    Considerations:</a:t>
            </a:r>
          </a:p>
          <a:p>
            <a:r>
              <a:rPr lang="en-US" sz="1200" kern="1200" dirty="0">
                <a:solidFill>
                  <a:schemeClr val="tx1"/>
                </a:solidFill>
                <a:effectLst/>
                <a:latin typeface="Times New Roman" pitchFamily="18" charset="0"/>
                <a:ea typeface="MS PGothic" pitchFamily="34" charset="-128"/>
                <a:cs typeface="+mn-cs"/>
              </a:rPr>
              <a:t>              i.   Follow local protocol.</a:t>
            </a:r>
          </a:p>
          <a:p>
            <a:r>
              <a:rPr lang="en-US" sz="1200" kern="1200" dirty="0">
                <a:solidFill>
                  <a:schemeClr val="tx1"/>
                </a:solidFill>
                <a:effectLst/>
                <a:latin typeface="Times New Roman" pitchFamily="18" charset="0"/>
                <a:ea typeface="MS PGothic" pitchFamily="34" charset="-128"/>
                <a:cs typeface="+mn-cs"/>
              </a:rPr>
              <a:t>              ii.  Find out if naloxone has been administered by a bystander prior to your arrival.</a:t>
            </a:r>
          </a:p>
          <a:p>
            <a:r>
              <a:rPr lang="en-US" sz="1200" kern="1200" dirty="0">
                <a:solidFill>
                  <a:schemeClr val="tx1"/>
                </a:solidFill>
                <a:effectLst/>
                <a:latin typeface="Times New Roman" pitchFamily="18" charset="0"/>
                <a:ea typeface="MS PGothic" pitchFamily="34" charset="-128"/>
                <a:cs typeface="+mn-cs"/>
              </a:rPr>
              <a:t>              iii. The effect of naloxone may not last as long as those of opioids. Repeat doses may be needed.</a:t>
            </a:r>
          </a:p>
          <a:p>
            <a:r>
              <a:rPr lang="en-US" sz="1200" kern="1200" dirty="0">
                <a:solidFill>
                  <a:schemeClr val="tx1"/>
                </a:solidFill>
                <a:effectLst/>
                <a:latin typeface="Times New Roman" pitchFamily="18" charset="0"/>
                <a:ea typeface="MS PGothic" pitchFamily="34" charset="-128"/>
                <a:cs typeface="+mn-cs"/>
              </a:rPr>
              <a:t>              iv.  Administration of naloxone to opioid-dependent patients can cause severe withdrawal symptoms, including seizures and cardiac arrest.</a:t>
            </a:r>
          </a:p>
          <a:p>
            <a:r>
              <a:rPr lang="en-US" sz="1200" kern="1200" dirty="0">
                <a:solidFill>
                  <a:schemeClr val="tx1"/>
                </a:solidFill>
                <a:effectLst/>
                <a:latin typeface="Times New Roman" pitchFamily="18" charset="0"/>
                <a:ea typeface="MS PGothic" pitchFamily="34" charset="-128"/>
                <a:cs typeface="+mn-cs"/>
              </a:rPr>
              <a:t>              v.   Consider personal safety.</a:t>
            </a:r>
            <a:r>
              <a:rPr lang="en-US" altLang="en-US" dirty="0">
                <a:latin typeface="Times New Roman" charset="0"/>
                <a:ea typeface="MS PGothic" charset="-128"/>
              </a:rPr>
              <a:t>	</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ADFA4570-2806-F44F-B985-419830315FF5}" type="slidenum">
              <a:rPr lang="en-US" altLang="en-US" sz="1200" b="0"/>
              <a:pPr eaLnBrk="1" hangingPunct="1"/>
              <a:t>48</a:t>
            </a:fld>
            <a:endParaRPr lang="en-US" altLang="en-US" sz="1200" b="0" dirty="0"/>
          </a:p>
        </p:txBody>
      </p:sp>
    </p:spTree>
    <p:extLst>
      <p:ext uri="{BB962C8B-B14F-4D97-AF65-F5344CB8AC3E}">
        <p14:creationId xmlns:p14="http://schemas.microsoft.com/office/powerpoint/2010/main" val="274579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Intranasal medications</a:t>
            </a:r>
          </a:p>
          <a:p>
            <a:r>
              <a:rPr lang="en-US" altLang="en-US" dirty="0">
                <a:latin typeface="Times New Roman" charset="0"/>
                <a:ea typeface="MS PGothic" charset="-128"/>
              </a:rPr>
              <a:t>       1.    Naloxone</a:t>
            </a:r>
          </a:p>
          <a:p>
            <a:r>
              <a:rPr lang="en-US" altLang="en-US" dirty="0">
                <a:latin typeface="Times New Roman" charset="0"/>
                <a:ea typeface="MS PGothic" charset="-128"/>
              </a:rPr>
              <a:t>              a.    The most common technique for naloxone administration is via the intranasal route.</a:t>
            </a:r>
          </a:p>
          <a:p>
            <a:r>
              <a:rPr lang="en-US" altLang="en-US" dirty="0">
                <a:latin typeface="Times New Roman" charset="0"/>
                <a:ea typeface="MS PGothic" charset="-128"/>
              </a:rPr>
              <a:t>              b.    The same considerations described for administering injectable naloxone apply here.</a:t>
            </a:r>
          </a:p>
          <a:p>
            <a:r>
              <a:rPr lang="en-US" altLang="en-US" dirty="0">
                <a:latin typeface="Times New Roman" charset="0"/>
                <a:ea typeface="MS PGothic" charset="-128"/>
              </a:rPr>
              <a:t>              c.     If naloxone is not available, bag-mask ventilations may be required.</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AD28E94C-D273-1C44-BC38-085F5AC3D6C2}" type="slidenum">
              <a:rPr lang="en-US" altLang="en-US" sz="1200" b="0"/>
              <a:pPr eaLnBrk="1" hangingPunct="1"/>
              <a:t>49</a:t>
            </a:fld>
            <a:endParaRPr lang="en-US" altLang="en-US" sz="1200" b="0" dirty="0"/>
          </a:p>
        </p:txBody>
      </p:sp>
    </p:spTree>
    <p:extLst>
      <p:ext uri="{BB962C8B-B14F-4D97-AF65-F5344CB8AC3E}">
        <p14:creationId xmlns:p14="http://schemas.microsoft.com/office/powerpoint/2010/main" val="2070110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Inhalation medications</a:t>
            </a:r>
            <a:endParaRPr lang="en-US" altLang="en-US" b="1" dirty="0">
              <a:latin typeface="Times New Roman" charset="0"/>
              <a:ea typeface="MS PGothic" charset="-128"/>
            </a:endParaRPr>
          </a:p>
          <a:p>
            <a:r>
              <a:rPr lang="en-US" altLang="en-US" dirty="0">
                <a:latin typeface="Times New Roman" charset="0"/>
                <a:ea typeface="MS PGothic" charset="-128"/>
              </a:rPr>
              <a:t>    1.    Oxygen</a:t>
            </a:r>
          </a:p>
          <a:p>
            <a:r>
              <a:rPr lang="en-US" altLang="en-US" dirty="0">
                <a:latin typeface="Times New Roman" charset="0"/>
                <a:ea typeface="MS PGothic" charset="-128"/>
              </a:rPr>
              <a:t>           a.    By far the most commonly administered medication in the prehospital setting</a:t>
            </a:r>
          </a:p>
          <a:p>
            <a:r>
              <a:rPr lang="en-US" altLang="en-US" dirty="0">
                <a:latin typeface="Times New Roman" charset="0"/>
                <a:ea typeface="MS PGothic" charset="-128"/>
              </a:rPr>
              <a:t>           b.   All cells, especially those in the heart and brain, need oxygen to function properly.</a:t>
            </a:r>
          </a:p>
          <a:p>
            <a:r>
              <a:rPr lang="en-US" altLang="en-US" dirty="0">
                <a:latin typeface="Times New Roman" charset="0"/>
                <a:ea typeface="MS PGothic" charset="-128"/>
              </a:rPr>
              <a:t>           c.    Generally administered:</a:t>
            </a:r>
          </a:p>
          <a:p>
            <a:r>
              <a:rPr lang="en-US" altLang="en-US" dirty="0">
                <a:latin typeface="Times New Roman" charset="0"/>
                <a:ea typeface="MS PGothic" charset="-128"/>
              </a:rPr>
              <a:t>                  i.    Via a nonrebreathing mask at 10 to 15 L/min</a:t>
            </a:r>
          </a:p>
          <a:p>
            <a:r>
              <a:rPr lang="en-US" altLang="en-US" dirty="0">
                <a:latin typeface="Times New Roman" charset="0"/>
                <a:ea typeface="MS PGothic" charset="-128"/>
              </a:rPr>
              <a:t>                  ii.   Via nasal cannula at 2 to 6 L/min</a:t>
            </a:r>
          </a:p>
          <a:p>
            <a:r>
              <a:rPr lang="en-US" altLang="en-US" dirty="0">
                <a:latin typeface="Times New Roman" charset="0"/>
                <a:ea typeface="MS PGothic" charset="-128"/>
              </a:rPr>
              <a:t>           d.    Must also provide artificial ventilations if the patient is not breathing (using a bag-mask device at 15 L/min)</a:t>
            </a:r>
          </a:p>
          <a:p>
            <a:r>
              <a:rPr lang="en-US" altLang="en-US" dirty="0">
                <a:latin typeface="Times New Roman" charset="0"/>
                <a:ea typeface="MS PGothic" charset="-128"/>
              </a:rPr>
              <a:t>           e.    Ensure that there are no open flames, lit cigarettes, or sparks in the area in which you are administering oxygen.</a:t>
            </a:r>
          </a:p>
        </p:txBody>
      </p:sp>
    </p:spTree>
    <p:extLst>
      <p:ext uri="{BB962C8B-B14F-4D97-AF65-F5344CB8AC3E}">
        <p14:creationId xmlns:p14="http://schemas.microsoft.com/office/powerpoint/2010/main" val="966221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Metered-dose inhalers and nebulizers</a:t>
            </a:r>
          </a:p>
          <a:p>
            <a:r>
              <a:rPr lang="en-US" altLang="en-US" dirty="0">
                <a:latin typeface="Times New Roman" charset="0"/>
                <a:ea typeface="MS PGothic" charset="-128"/>
              </a:rPr>
              <a:t>       a.   Used to administer liquid medications that have been turned into a fine mist by a flow of air or oxygen</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Medication is atomized, breathed into the lungs, and delivered to the alveoli</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Advantages</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Fast and relatively easy route to access. </a:t>
            </a:r>
          </a:p>
          <a:p>
            <a:r>
              <a:rPr lang="en-US" altLang="en-US" dirty="0">
                <a:latin typeface="Times New Roman" charset="0"/>
                <a:ea typeface="MS PGothic" charset="-128"/>
              </a:rPr>
              <a:t>       d.   Disadvantages</a:t>
            </a:r>
          </a:p>
          <a:p>
            <a:r>
              <a:rPr lang="en-US" altLang="en-US" dirty="0">
                <a:latin typeface="Times New Roman" charset="0"/>
                <a:ea typeface="MS PGothic" charset="-128"/>
              </a:rPr>
              <a:t>             i.   Patient needs to be cooperative and control breathing</a:t>
            </a:r>
          </a:p>
          <a:p>
            <a:r>
              <a:rPr lang="en-US" altLang="en-US" dirty="0">
                <a:latin typeface="Times New Roman" charset="0"/>
                <a:ea typeface="MS PGothic" charset="-128"/>
              </a:rPr>
              <a:t>             ii.   Cannot be used for unconscious patients</a:t>
            </a:r>
          </a:p>
          <a:p>
            <a:r>
              <a:rPr lang="en-US" altLang="en-US" dirty="0">
                <a:latin typeface="Times New Roman" charset="0"/>
                <a:ea typeface="MS PGothic" charset="-128"/>
              </a:rPr>
              <a:t>3.    Medications administered using an MDI or small-volume nebulizer (SVN)</a:t>
            </a:r>
          </a:p>
          <a:p>
            <a:r>
              <a:rPr lang="en-US" altLang="en-US" dirty="0">
                <a:latin typeface="Times New Roman" charset="0"/>
                <a:ea typeface="MS PGothic" charset="-128"/>
              </a:rPr>
              <a:t>       a.   An MDI requires a great deal of coordination to administer.</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May be difficult to achieve when a person is having trouble breathing</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20554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Use a spacer (adapter) to avoid spray misdirection.</a:t>
            </a:r>
          </a:p>
          <a:p>
            <a:r>
              <a:rPr lang="en-US" altLang="en-US" dirty="0">
                <a:latin typeface="Times New Roman" charset="0"/>
                <a:ea typeface="MS PGothic" charset="-128"/>
              </a:rPr>
              <a:t>       i.    A spacer fits over the inhaler like a sleeve.</a:t>
            </a:r>
          </a:p>
          <a:p>
            <a:r>
              <a:rPr lang="en-US" altLang="en-US" dirty="0">
                <a:latin typeface="Times New Roman" charset="0"/>
                <a:ea typeface="MS PGothic" charset="-128"/>
              </a:rPr>
              <a:t>       ii.   A spacer has an opening for the inhaler at one end and a mouthpiece on the other end.</a:t>
            </a:r>
          </a:p>
          <a:p>
            <a:r>
              <a:rPr lang="en-US" altLang="en-US" dirty="0">
                <a:latin typeface="Times New Roman" charset="0"/>
                <a:ea typeface="MS PGothic" charset="-128"/>
              </a:rPr>
              <a:t>       iii.  The patient sprays the prescribed dose into the chamber and then breathes in and out of the mouthpiece until the mist is completely inhaled.</a:t>
            </a:r>
          </a:p>
          <a:p>
            <a:r>
              <a:rPr lang="en-US" altLang="en-US" dirty="0">
                <a:latin typeface="Times New Roman" charset="0"/>
                <a:ea typeface="MS PGothic" charset="-128"/>
              </a:rPr>
              <a:t>       iv.   Spacer devices are especially useful with young children who have difficulty using an MDI.</a:t>
            </a:r>
          </a:p>
        </p:txBody>
      </p:sp>
    </p:spTree>
    <p:extLst>
      <p:ext uri="{BB962C8B-B14F-4D97-AF65-F5344CB8AC3E}">
        <p14:creationId xmlns:p14="http://schemas.microsoft.com/office/powerpoint/2010/main" val="1868165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293E1-6575-814D-7C71-3C26D4998BAE}"/>
            </a:ext>
          </a:extLst>
        </p:cNvPr>
        <p:cNvGrpSpPr/>
        <p:nvPr/>
      </p:nvGrpSpPr>
      <p:grpSpPr>
        <a:xfrm>
          <a:off x="0" y="0"/>
          <a:ext cx="0" cy="0"/>
          <a:chOff x="0" y="0"/>
          <a:chExt cx="0" cy="0"/>
        </a:xfrm>
      </p:grpSpPr>
      <p:sp>
        <p:nvSpPr>
          <p:cNvPr id="157698" name="Rectangle 2">
            <a:extLst>
              <a:ext uri="{FF2B5EF4-FFF2-40B4-BE49-F238E27FC236}">
                <a16:creationId xmlns:a16="http://schemas.microsoft.com/office/drawing/2014/main" id="{3573B8DB-C75F-FF6F-13D0-DEF477813155}"/>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23F8C278-67A7-9543-CE75-D7B288DDF5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Use a spacer (adapter) to avoid spray misdirection.</a:t>
            </a:r>
          </a:p>
          <a:p>
            <a:r>
              <a:rPr lang="en-US" altLang="en-US" dirty="0">
                <a:latin typeface="Times New Roman" charset="0"/>
                <a:ea typeface="MS PGothic" charset="-128"/>
              </a:rPr>
              <a:t>       i.    A spacer fits over the inhaler like a sleeve.</a:t>
            </a:r>
          </a:p>
          <a:p>
            <a:r>
              <a:rPr lang="en-US" altLang="en-US" dirty="0">
                <a:latin typeface="Times New Roman" charset="0"/>
                <a:ea typeface="MS PGothic" charset="-128"/>
              </a:rPr>
              <a:t>       ii.   A spacer has an opening for the inhaler at one end and a mouthpiece on the other end.</a:t>
            </a:r>
          </a:p>
          <a:p>
            <a:r>
              <a:rPr lang="en-US" altLang="en-US" dirty="0">
                <a:latin typeface="Times New Roman" charset="0"/>
                <a:ea typeface="MS PGothic" charset="-128"/>
              </a:rPr>
              <a:t>       iii.  The patient sprays the prescribed dose into the chamber and then breathes in and out of the mouthpiece until the mist is completely inhaled.</a:t>
            </a:r>
          </a:p>
          <a:p>
            <a:r>
              <a:rPr lang="en-US" altLang="en-US" dirty="0">
                <a:latin typeface="Times New Roman" charset="0"/>
                <a:ea typeface="MS PGothic" charset="-128"/>
              </a:rPr>
              <a:t>       iv.   Spacer devices are especially useful with young children who have difficulty using an MDI.</a:t>
            </a:r>
          </a:p>
        </p:txBody>
      </p:sp>
    </p:spTree>
    <p:extLst>
      <p:ext uri="{BB962C8B-B14F-4D97-AF65-F5344CB8AC3E}">
        <p14:creationId xmlns:p14="http://schemas.microsoft.com/office/powerpoint/2010/main" val="4054914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SVNs are much easier to use than MDIs.</a:t>
            </a:r>
          </a:p>
          <a:p>
            <a:r>
              <a:rPr lang="en-US" altLang="en-US" dirty="0">
                <a:latin typeface="Times New Roman" charset="0"/>
                <a:ea typeface="MS PGothic" charset="-128"/>
              </a:rPr>
              <a:t>       i.    Take longer to deliver the medication</a:t>
            </a:r>
          </a:p>
          <a:p>
            <a:r>
              <a:rPr lang="en-US" altLang="en-US" dirty="0">
                <a:latin typeface="Times New Roman" charset="0"/>
                <a:ea typeface="MS PGothic" charset="-128"/>
              </a:rPr>
              <a:t>       ii.    Require an external air or oxygen source</a:t>
            </a:r>
          </a:p>
          <a:p>
            <a:r>
              <a:rPr lang="en-US" altLang="en-US" dirty="0">
                <a:latin typeface="Times New Roman" charset="0"/>
                <a:ea typeface="MS PGothic" charset="-128"/>
              </a:rPr>
              <a:t>       iii.   Can be more effective than an MDI in patients with moderate to severe respiratory distress. </a:t>
            </a:r>
          </a:p>
          <a:p>
            <a:r>
              <a:rPr lang="en-US" altLang="en-US" dirty="0">
                <a:latin typeface="Times New Roman" charset="0"/>
                <a:ea typeface="MS PGothic" charset="-128"/>
              </a:rPr>
              <a:t>       iv.   Can be used while a patient is on CPAP and during bag-mask ventilation</a:t>
            </a:r>
          </a:p>
          <a:p>
            <a:r>
              <a:rPr lang="en-US" altLang="en-US" dirty="0">
                <a:latin typeface="Times New Roman" charset="0"/>
                <a:ea typeface="MS PGothic" charset="-128"/>
              </a:rPr>
              <a:t>       v.    Can be easily adapted to a nonrebreathing mask</a:t>
            </a:r>
          </a:p>
          <a:p>
            <a:r>
              <a:rPr lang="en-US" altLang="en-US" dirty="0">
                <a:latin typeface="Times New Roman" charset="0"/>
                <a:ea typeface="MS PGothic" charset="-128"/>
              </a:rPr>
              <a:t>	</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C2FC7CC9-BBD8-CB42-A909-1B6A55D09F22}" type="slidenum">
              <a:rPr lang="en-US" altLang="en-US" sz="1200" b="0"/>
              <a:pPr eaLnBrk="1" hangingPunct="1"/>
              <a:t>54</a:t>
            </a:fld>
            <a:endParaRPr lang="en-US" altLang="en-US" sz="1200" b="0" dirty="0"/>
          </a:p>
        </p:txBody>
      </p:sp>
    </p:spTree>
    <p:extLst>
      <p:ext uri="{BB962C8B-B14F-4D97-AF65-F5344CB8AC3E}">
        <p14:creationId xmlns:p14="http://schemas.microsoft.com/office/powerpoint/2010/main" val="204339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Emergency Medications</a:t>
            </a:r>
          </a:p>
          <a:p>
            <a:r>
              <a:rPr lang="en-US" altLang="en-US" dirty="0">
                <a:latin typeface="Times New Roman" charset="0"/>
                <a:ea typeface="MS PGothic" charset="-128"/>
              </a:rPr>
              <a:t>• Names </a:t>
            </a:r>
          </a:p>
          <a:p>
            <a:r>
              <a:rPr lang="en-US" altLang="en-US" dirty="0">
                <a:latin typeface="Times New Roman" charset="0"/>
                <a:ea typeface="MS PGothic" charset="-128"/>
              </a:rPr>
              <a:t>• Effects </a:t>
            </a:r>
          </a:p>
          <a:p>
            <a:r>
              <a:rPr lang="en-US" altLang="en-US" dirty="0">
                <a:latin typeface="Times New Roman" charset="0"/>
                <a:ea typeface="MS PGothic" charset="-128"/>
              </a:rPr>
              <a:t>• Actions </a:t>
            </a:r>
          </a:p>
          <a:p>
            <a:r>
              <a:rPr lang="en-US" altLang="en-US" dirty="0">
                <a:latin typeface="Times New Roman" charset="0"/>
                <a:ea typeface="MS PGothic" charset="-128"/>
              </a:rPr>
              <a:t>• Indications </a:t>
            </a:r>
          </a:p>
          <a:p>
            <a:r>
              <a:rPr lang="en-US" altLang="en-US" dirty="0">
                <a:latin typeface="Times New Roman" charset="0"/>
                <a:ea typeface="MS PGothic" charset="-128"/>
              </a:rPr>
              <a:t>• Contraindications </a:t>
            </a:r>
          </a:p>
        </p:txBody>
      </p:sp>
    </p:spTree>
    <p:extLst>
      <p:ext uri="{BB962C8B-B14F-4D97-AF65-F5344CB8AC3E}">
        <p14:creationId xmlns:p14="http://schemas.microsoft.com/office/powerpoint/2010/main" val="957460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Patient Medications</a:t>
            </a:r>
          </a:p>
          <a:p>
            <a:r>
              <a:rPr lang="en-US" altLang="en-US" dirty="0">
                <a:latin typeface="Times New Roman" charset="0"/>
                <a:ea typeface="MS PGothic" charset="-128"/>
              </a:rPr>
              <a:t>A.    Patient assessment includes finding out which medications the patient is currently taking.</a:t>
            </a:r>
            <a:endParaRPr lang="en-US" altLang="en-US" b="1" dirty="0">
              <a:latin typeface="Times New Roman" charset="0"/>
              <a:ea typeface="MS PGothic" charset="-128"/>
            </a:endParaRPr>
          </a:p>
          <a:p>
            <a:r>
              <a:rPr lang="en-US" altLang="en-US" dirty="0">
                <a:latin typeface="Times New Roman" charset="0"/>
                <a:ea typeface="MS PGothic" charset="-128"/>
              </a:rPr>
              <a:t>B.    This information may provide vital clues to the patient</a:t>
            </a:r>
            <a:r>
              <a:rPr lang="ja-JP" altLang="en-US" dirty="0">
                <a:latin typeface="Times New Roman" charset="0"/>
                <a:ea typeface="MS PGothic" charset="-128"/>
              </a:rPr>
              <a:t>’</a:t>
            </a:r>
            <a:r>
              <a:rPr lang="en-US" altLang="ja-JP" dirty="0">
                <a:latin typeface="Times New Roman" charset="0"/>
                <a:ea typeface="MS PGothic" charset="-128"/>
              </a:rPr>
              <a:t>s condition.</a:t>
            </a:r>
            <a:endParaRPr lang="en-US" altLang="ja-JP" b="1" dirty="0">
              <a:latin typeface="Times New Roman" charset="0"/>
              <a:ea typeface="MS PGothic" charset="-128"/>
            </a:endParaRPr>
          </a:p>
          <a:p>
            <a:r>
              <a:rPr lang="en-US" altLang="en-US" dirty="0">
                <a:latin typeface="Times New Roman" charset="0"/>
                <a:ea typeface="MS PGothic" charset="-128"/>
              </a:rPr>
              <a:t>       1.    May help guide your treatment</a:t>
            </a:r>
          </a:p>
          <a:p>
            <a:r>
              <a:rPr lang="en-US" altLang="en-US" dirty="0">
                <a:latin typeface="Times New Roman" charset="0"/>
                <a:ea typeface="MS PGothic" charset="-128"/>
              </a:rPr>
              <a:t>       2.    May be extremely useful to the emergency department physician</a:t>
            </a:r>
          </a:p>
          <a:p>
            <a:r>
              <a:rPr lang="en-US" altLang="en-US" dirty="0">
                <a:latin typeface="Times New Roman" charset="0"/>
                <a:ea typeface="MS PGothic" charset="-128"/>
              </a:rPr>
              <a:t>       3.    Can help you determine a chronic or underlying condition when a patient is unable to relate his or her medical history</a:t>
            </a:r>
          </a:p>
          <a:p>
            <a:r>
              <a:rPr lang="en-US" altLang="en-US" dirty="0">
                <a:latin typeface="Times New Roman" charset="0"/>
                <a:ea typeface="MS PGothic" charset="-128"/>
              </a:rPr>
              <a:t>C.    Discover what the patient takes and transport the medications or a list of them with the patient to the emergency department.</a:t>
            </a:r>
            <a:endParaRPr lang="en-US" altLang="en-US" b="1" dirty="0">
              <a:latin typeface="Times New Roman" charset="0"/>
              <a:ea typeface="MS PGothic" charset="-128"/>
            </a:endParaRPr>
          </a:p>
          <a:p>
            <a:r>
              <a:rPr lang="en-US" altLang="en-US" dirty="0">
                <a:latin typeface="Times New Roman" charset="0"/>
                <a:ea typeface="MS PGothic" charset="-128"/>
              </a:rPr>
              <a:t>D.    Ask about use of any nonprescription drugs (eg, OTC, herbal, or illegal drugs).</a:t>
            </a:r>
            <a:endParaRPr lang="en-US" altLang="en-US" b="1" dirty="0">
              <a:latin typeface="Times New Roman" charset="0"/>
              <a:ea typeface="MS PGothic" charset="-128"/>
            </a:endParaRPr>
          </a:p>
        </p:txBody>
      </p:sp>
    </p:spTree>
    <p:extLst>
      <p:ext uri="{BB962C8B-B14F-4D97-AF65-F5344CB8AC3E}">
        <p14:creationId xmlns:p14="http://schemas.microsoft.com/office/powerpoint/2010/main" val="1523249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Medication Errors</a:t>
            </a:r>
          </a:p>
          <a:p>
            <a:r>
              <a:rPr lang="en-US" altLang="en-US" dirty="0">
                <a:latin typeface="Times New Roman" charset="0"/>
                <a:ea typeface="MS PGothic" charset="-128"/>
              </a:rPr>
              <a:t>A.    A medication error is inappropriate use of a medication that could lead to patient harm.</a:t>
            </a:r>
            <a:endParaRPr lang="en-US" altLang="en-US" b="1" dirty="0">
              <a:latin typeface="Times New Roman" charset="0"/>
              <a:ea typeface="MS PGothic" charset="-128"/>
            </a:endParaRPr>
          </a:p>
          <a:p>
            <a:pPr lvl="0"/>
            <a:r>
              <a:rPr lang="en-US" sz="1200" b="0" kern="1200" dirty="0">
                <a:solidFill>
                  <a:schemeClr val="tx1"/>
                </a:solidFill>
                <a:effectLst/>
                <a:latin typeface="Times New Roman" pitchFamily="18" charset="0"/>
                <a:ea typeface="MS PGothic" pitchFamily="34" charset="-128"/>
                <a:cs typeface="+mn-cs"/>
              </a:rPr>
              <a:t>B.   Ensure that the environment does not contribute to errors</a:t>
            </a:r>
            <a:r>
              <a:rPr lang="en-US" sz="1200" b="1" kern="1200" dirty="0">
                <a:solidFill>
                  <a:schemeClr val="tx1"/>
                </a:solidFill>
                <a:effectLst/>
                <a:latin typeface="Times New Roman" pitchFamily="18" charset="0"/>
                <a:ea typeface="MS PGothic" pitchFamily="34" charset="-128"/>
                <a:cs typeface="+mn-cs"/>
              </a:rPr>
              <a:t>.</a:t>
            </a:r>
          </a:p>
          <a:p>
            <a:pPr lvl="0"/>
            <a:r>
              <a:rPr lang="en-US" sz="1200" b="0" kern="1200" dirty="0">
                <a:solidFill>
                  <a:schemeClr val="tx1"/>
                </a:solidFill>
                <a:effectLst/>
                <a:latin typeface="Times New Roman" pitchFamily="18" charset="0"/>
                <a:ea typeface="MS PGothic" pitchFamily="34" charset="-128"/>
                <a:cs typeface="+mn-cs"/>
              </a:rPr>
              <a:t>      1.   Ensure lighting is sufficient.</a:t>
            </a:r>
            <a:endParaRPr lang="en-US" sz="1200" b="1" kern="1200" dirty="0">
              <a:solidFill>
                <a:schemeClr val="tx1"/>
              </a:solidFill>
              <a:effectLst/>
              <a:latin typeface="Times New Roman" pitchFamily="18" charset="0"/>
              <a:ea typeface="MS PGothic" pitchFamily="34" charset="-128"/>
              <a:cs typeface="+mn-cs"/>
            </a:endParaRPr>
          </a:p>
          <a:p>
            <a:pPr lvl="0"/>
            <a:r>
              <a:rPr lang="en-US" sz="1200" b="0" kern="1200" dirty="0">
                <a:solidFill>
                  <a:schemeClr val="tx1"/>
                </a:solidFill>
                <a:effectLst/>
                <a:latin typeface="Times New Roman" pitchFamily="18" charset="0"/>
                <a:ea typeface="MS PGothic" pitchFamily="34" charset="-128"/>
                <a:cs typeface="+mn-cs"/>
              </a:rPr>
              <a:t>      2.   Organize equipment.</a:t>
            </a:r>
            <a:endParaRPr lang="en-US" sz="1200" b="1" kern="1200" dirty="0">
              <a:solidFill>
                <a:schemeClr val="tx1"/>
              </a:solidFill>
              <a:effectLst/>
              <a:latin typeface="Times New Roman" pitchFamily="18" charset="0"/>
              <a:ea typeface="MS PGothic" pitchFamily="34" charset="-128"/>
              <a:cs typeface="+mn-cs"/>
            </a:endParaRPr>
          </a:p>
          <a:p>
            <a:pPr lvl="0"/>
            <a:r>
              <a:rPr lang="en-US" sz="1200" b="0" kern="1200" dirty="0">
                <a:solidFill>
                  <a:schemeClr val="tx1"/>
                </a:solidFill>
                <a:effectLst/>
                <a:latin typeface="Times New Roman" pitchFamily="18" charset="0"/>
                <a:ea typeface="MS PGothic" pitchFamily="34" charset="-128"/>
                <a:cs typeface="+mn-cs"/>
              </a:rPr>
              <a:t>      3.   Limit distractions as much as possible. </a:t>
            </a:r>
            <a:endParaRPr lang="en-US" sz="1200" b="1" kern="1200" dirty="0">
              <a:solidFill>
                <a:schemeClr val="tx1"/>
              </a:solidFill>
              <a:effectLst/>
              <a:latin typeface="Times New Roman" pitchFamily="18" charset="0"/>
              <a:ea typeface="MS PGothic" pitchFamily="34" charset="-128"/>
              <a:cs typeface="+mn-cs"/>
            </a:endParaRPr>
          </a:p>
          <a:p>
            <a:pPr lvl="0"/>
            <a:r>
              <a:rPr lang="en-US" sz="1200" b="0" kern="1200" dirty="0">
                <a:solidFill>
                  <a:schemeClr val="tx1"/>
                </a:solidFill>
                <a:effectLst/>
                <a:latin typeface="Times New Roman" pitchFamily="18" charset="0"/>
                <a:ea typeface="MS PGothic" pitchFamily="34" charset="-128"/>
                <a:cs typeface="+mn-cs"/>
              </a:rPr>
              <a:t>      4.   Consider using a “cheat sheet” to help yourself remember all crucial steps to medication administration.</a:t>
            </a:r>
            <a:endParaRPr lang="en-US" sz="1200" b="1" kern="1200" dirty="0">
              <a:solidFill>
                <a:schemeClr val="tx1"/>
              </a:solidFill>
              <a:effectLst/>
              <a:latin typeface="Times New Roman" pitchFamily="18" charset="0"/>
              <a:ea typeface="MS PGothic" pitchFamily="34" charset="-128"/>
              <a:cs typeface="+mn-cs"/>
            </a:endParaRPr>
          </a:p>
          <a:p>
            <a:r>
              <a:rPr lang="en-US" altLang="en-US" dirty="0">
                <a:latin typeface="Times New Roman" charset="0"/>
                <a:ea typeface="MS PGothic" charset="-128"/>
              </a:rPr>
              <a:t>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ヒラギノ角ゴ Pro W3" charset="-128"/>
              </a:defRPr>
            </a:lvl1pPr>
            <a:lvl2pPr marL="742950" indent="-285750" eaLnBrk="0" hangingPunct="0">
              <a:defRPr sz="2400" b="1">
                <a:solidFill>
                  <a:schemeClr val="tx1"/>
                </a:solidFill>
                <a:latin typeface="Times New Roman" charset="0"/>
                <a:ea typeface="ヒラギノ角ゴ Pro W3" charset="-128"/>
              </a:defRPr>
            </a:lvl2pPr>
            <a:lvl3pPr marL="1143000" indent="-228600" eaLnBrk="0" hangingPunct="0">
              <a:defRPr sz="2400" b="1">
                <a:solidFill>
                  <a:schemeClr val="tx1"/>
                </a:solidFill>
                <a:latin typeface="Times New Roman" charset="0"/>
                <a:ea typeface="ヒラギノ角ゴ Pro W3" charset="-128"/>
              </a:defRPr>
            </a:lvl3pPr>
            <a:lvl4pPr marL="1600200" indent="-228600" eaLnBrk="0" hangingPunct="0">
              <a:defRPr sz="2400" b="1">
                <a:solidFill>
                  <a:schemeClr val="tx1"/>
                </a:solidFill>
                <a:latin typeface="Times New Roman" charset="0"/>
                <a:ea typeface="ヒラギノ角ゴ Pro W3" charset="-128"/>
              </a:defRPr>
            </a:lvl4pPr>
            <a:lvl5pPr marL="2057400" indent="-228600" eaLnBrk="0" hangingPunct="0">
              <a:defRPr sz="2400" b="1">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b="1">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b="1">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b="1">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b="1">
                <a:solidFill>
                  <a:schemeClr val="tx1"/>
                </a:solidFill>
                <a:latin typeface="Times New Roman" charset="0"/>
                <a:ea typeface="ヒラギノ角ゴ Pro W3" charset="-128"/>
              </a:defRPr>
            </a:lvl9pPr>
          </a:lstStyle>
          <a:p>
            <a:pPr eaLnBrk="1" hangingPunct="1"/>
            <a:fld id="{E22DF0B0-58FA-F642-96E1-4D5C89348215}" type="slidenum">
              <a:rPr lang="en-US" altLang="en-US" sz="1200" b="0"/>
              <a:pPr eaLnBrk="1" hangingPunct="1"/>
              <a:t>56</a:t>
            </a:fld>
            <a:endParaRPr lang="en-US" altLang="en-US" sz="1200" b="0" dirty="0"/>
          </a:p>
        </p:txBody>
      </p:sp>
    </p:spTree>
    <p:extLst>
      <p:ext uri="{BB962C8B-B14F-4D97-AF65-F5344CB8AC3E}">
        <p14:creationId xmlns:p14="http://schemas.microsoft.com/office/powerpoint/2010/main" val="1095992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74860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17773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429005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24178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706481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97620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24721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1607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 Complications </a:t>
            </a:r>
          </a:p>
          <a:p>
            <a:r>
              <a:rPr lang="en-US" altLang="en-US" dirty="0">
                <a:latin typeface="Times New Roman" charset="0"/>
                <a:ea typeface="MS PGothic" charset="-128"/>
              </a:rPr>
              <a:t>• Routes of administration </a:t>
            </a:r>
          </a:p>
          <a:p>
            <a:r>
              <a:rPr lang="en-US" altLang="en-US" dirty="0">
                <a:latin typeface="Times New Roman" charset="0"/>
                <a:ea typeface="MS PGothic" charset="-128"/>
              </a:rPr>
              <a:t>• Side effects </a:t>
            </a:r>
          </a:p>
          <a:p>
            <a:r>
              <a:rPr lang="en-US" altLang="en-US" dirty="0">
                <a:latin typeface="Times New Roman" charset="0"/>
                <a:ea typeface="MS PGothic" charset="-128"/>
              </a:rPr>
              <a:t>• Interactions </a:t>
            </a:r>
          </a:p>
          <a:p>
            <a:r>
              <a:rPr lang="en-US" altLang="en-US" dirty="0">
                <a:latin typeface="Times New Roman" charset="0"/>
                <a:ea typeface="MS PGothic" charset="-128"/>
              </a:rPr>
              <a:t>• Dosages for the medications administered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943337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644123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72933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35146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745850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61969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57624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54936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754316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73388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0598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Medications are an important intervention available to you as an EMT.</a:t>
            </a:r>
            <a:endParaRPr lang="en-US" altLang="en-US" b="1" dirty="0">
              <a:latin typeface="Times New Roman" charset="0"/>
              <a:ea typeface="MS PGothic" charset="-128"/>
            </a:endParaRPr>
          </a:p>
          <a:p>
            <a:r>
              <a:rPr lang="en-US" altLang="en-US" dirty="0">
                <a:latin typeface="Times New Roman" charset="0"/>
                <a:ea typeface="MS PGothic" charset="-128"/>
              </a:rPr>
              <a:t>B.    Used appropriately, medications may alleviate pain and improve a patient</a:t>
            </a:r>
            <a:r>
              <a:rPr lang="ja-JP" altLang="en-US" dirty="0">
                <a:latin typeface="Times New Roman" charset="0"/>
                <a:ea typeface="MS PGothic" charset="-128"/>
              </a:rPr>
              <a:t>’</a:t>
            </a:r>
            <a:r>
              <a:rPr lang="en-US" altLang="ja-JP" dirty="0">
                <a:latin typeface="Times New Roman" charset="0"/>
                <a:ea typeface="MS PGothic" charset="-128"/>
              </a:rPr>
              <a:t>s condition.</a:t>
            </a:r>
            <a:endParaRPr lang="en-US" altLang="ja-JP" b="1" dirty="0">
              <a:latin typeface="Times New Roman" charset="0"/>
              <a:ea typeface="MS PGothic" charset="-128"/>
            </a:endParaRPr>
          </a:p>
          <a:p>
            <a:r>
              <a:rPr lang="en-US" altLang="en-US" dirty="0">
                <a:latin typeface="Times New Roman" charset="0"/>
                <a:ea typeface="MS PGothic" charset="-128"/>
              </a:rPr>
              <a:t>C.    Failure to administer medications safely and competently can lead to serious consequences for the patient, including death.</a:t>
            </a:r>
            <a:endParaRPr lang="en-US" altLang="en-US" b="1" dirty="0">
              <a:latin typeface="Times New Roman" charset="0"/>
              <a:ea typeface="MS PGothic" charset="-128"/>
            </a:endParaRP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9439710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533408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923143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325327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26149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34428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658115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18875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53998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149546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7708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Medication names</a:t>
            </a:r>
          </a:p>
          <a:p>
            <a:r>
              <a:rPr lang="en-US" altLang="en-US" dirty="0">
                <a:latin typeface="Times New Roman" charset="0"/>
                <a:ea typeface="MS PGothic" charset="-128"/>
              </a:rPr>
              <a:t>      1.    The generic name is a simple, clear, nonproprietary name.</a:t>
            </a:r>
          </a:p>
          <a:p>
            <a:r>
              <a:rPr lang="en-US" altLang="en-US" dirty="0">
                <a:latin typeface="Times New Roman" charset="0"/>
                <a:ea typeface="MS PGothic" charset="-128"/>
              </a:rPr>
              <a:t>             a.   Generic names are not capitalized.</a:t>
            </a:r>
          </a:p>
          <a:p>
            <a:r>
              <a:rPr lang="en-US" altLang="en-US" dirty="0">
                <a:latin typeface="Times New Roman" charset="0"/>
                <a:ea typeface="MS PGothic" charset="-128"/>
              </a:rPr>
              <a:t>      2.    The trade name is the brand name that a manufacturer gives to a drug.</a:t>
            </a:r>
          </a:p>
          <a:p>
            <a:r>
              <a:rPr lang="en-US" altLang="en-US" dirty="0">
                <a:latin typeface="Times New Roman" charset="0"/>
                <a:ea typeface="MS PGothic" charset="-128"/>
              </a:rPr>
              <a:t>             a.    Trade names begin with a capital letter.</a:t>
            </a:r>
          </a:p>
          <a:p>
            <a:r>
              <a:rPr lang="en-US" altLang="en-US" dirty="0">
                <a:latin typeface="Times New Roman" charset="0"/>
                <a:ea typeface="MS PGothic" charset="-128"/>
              </a:rPr>
              <a:t>             b.    One drug may have more than one trade name.</a:t>
            </a:r>
          </a:p>
        </p:txBody>
      </p:sp>
    </p:spTree>
    <p:extLst>
      <p:ext uri="{BB962C8B-B14F-4D97-AF65-F5344CB8AC3E}">
        <p14:creationId xmlns:p14="http://schemas.microsoft.com/office/powerpoint/2010/main" val="18665547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996735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92923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1282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Medication Forms</a:t>
            </a:r>
          </a:p>
          <a:p>
            <a:r>
              <a:rPr lang="en-US" altLang="en-US" dirty="0">
                <a:latin typeface="Times New Roman" charset="0"/>
                <a:ea typeface="MS PGothic" charset="-128"/>
              </a:rPr>
              <a:t>A.    The form of a medication usually dictates the route of administration.</a:t>
            </a:r>
            <a:endParaRPr lang="en-US" altLang="en-US" b="1" dirty="0">
              <a:latin typeface="Times New Roman" charset="0"/>
              <a:ea typeface="MS PGothic" charset="-128"/>
            </a:endParaRPr>
          </a:p>
          <a:p>
            <a:r>
              <a:rPr lang="en-US" altLang="en-US" dirty="0">
                <a:latin typeface="Times New Roman" charset="0"/>
                <a:ea typeface="MS PGothic" charset="-128"/>
              </a:rPr>
              <a:t>       1.    The manufacturer chooses the form to ensure:</a:t>
            </a:r>
          </a:p>
          <a:p>
            <a:r>
              <a:rPr lang="en-US" altLang="en-US" dirty="0">
                <a:latin typeface="Times New Roman" charset="0"/>
                <a:ea typeface="MS PGothic" charset="-128"/>
              </a:rPr>
              <a:t>              a.    Proper route of administration</a:t>
            </a:r>
          </a:p>
          <a:p>
            <a:r>
              <a:rPr lang="en-US" altLang="en-US" dirty="0">
                <a:latin typeface="Times New Roman" charset="0"/>
                <a:ea typeface="MS PGothic" charset="-128"/>
              </a:rPr>
              <a:t>              b.    Timing of the medication</a:t>
            </a:r>
            <a:r>
              <a:rPr lang="ja-JP" altLang="en-US" dirty="0">
                <a:latin typeface="Times New Roman" charset="0"/>
                <a:ea typeface="MS PGothic" charset="-128"/>
              </a:rPr>
              <a:t>’</a:t>
            </a:r>
            <a:r>
              <a:rPr lang="en-US" altLang="ja-JP" dirty="0">
                <a:latin typeface="Times New Roman" charset="0"/>
                <a:ea typeface="MS PGothic" charset="-128"/>
              </a:rPr>
              <a:t>s release into the bloodstream</a:t>
            </a:r>
          </a:p>
          <a:p>
            <a:r>
              <a:rPr lang="en-US" altLang="en-US" dirty="0">
                <a:latin typeface="Times New Roman" charset="0"/>
                <a:ea typeface="MS PGothic" charset="-128"/>
              </a:rPr>
              <a:t>              c.    Effects on the target organs or body systems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234391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52525"/>
            <a:ext cx="4148138" cy="3111500"/>
          </a:xfrm>
          <a:prstGeom prst="rect">
            <a:avLst/>
          </a:prstGeom>
          <a:noFill/>
          <a:ln w="12700">
            <a:solidFill>
              <a:prstClr val="black"/>
            </a:solidFill>
          </a:ln>
        </p:spPr>
      </p:sp>
      <p:sp>
        <p:nvSpPr>
          <p:cNvPr id="3" name="Notes Placeholder 2"/>
          <p:cNvSpPr>
            <a:spLocks noGrp="1"/>
          </p:cNvSpPr>
          <p:nvPr>
            <p:ph type="body" idx="1"/>
          </p:nvPr>
        </p:nvSpPr>
        <p:spPr>
          <a:xfrm>
            <a:off x="690563" y="4437063"/>
            <a:ext cx="5522912" cy="3630612"/>
          </a:xfrm>
          <a:prstGeom prst="rect">
            <a:avLst/>
          </a:prstGeom>
        </p:spPr>
        <p:txBody>
          <a:bodyPr/>
          <a:lstStyle/>
          <a:p>
            <a:endParaRPr lang="en-US" dirty="0"/>
          </a:p>
        </p:txBody>
      </p:sp>
    </p:spTree>
    <p:extLst>
      <p:ext uri="{BB962C8B-B14F-4D97-AF65-F5344CB8AC3E}">
        <p14:creationId xmlns:p14="http://schemas.microsoft.com/office/powerpoint/2010/main" val="213046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25637"/>
          </a:xfrm>
          <a:prstGeom prst="rect">
            <a:avLst/>
          </a:prstGeom>
        </p:spPr>
        <p:txBody>
          <a:bodyPr anchor="ctr">
            <a:normAutofit/>
          </a:bodyPr>
          <a:lstStyle>
            <a:lvl1pPr algn="ctr">
              <a:defRPr sz="4400" kern="0" baseline="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ltLang="en-US"/>
              <a:t>2024</a:t>
            </a:r>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D6B1808A-D9F4-48AB-BA20-B0589F862C8B}" type="slidenum">
              <a:rPr lang="en-US" altLang="en-US" smtClean="0"/>
              <a:pPr/>
              <a:t>‹#›</a:t>
            </a:fld>
            <a:endParaRPr lang="en-US" altLang="en-US" dirty="0"/>
          </a:p>
        </p:txBody>
      </p:sp>
    </p:spTree>
    <p:extLst>
      <p:ext uri="{BB962C8B-B14F-4D97-AF65-F5344CB8AC3E}">
        <p14:creationId xmlns:p14="http://schemas.microsoft.com/office/powerpoint/2010/main" val="95096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lvl1pPr marL="400050" indent="-400050">
              <a:defRPr/>
            </a:lvl1pPr>
            <a:lvl2pPr marL="627063" indent="-222250">
              <a:defRPr sz="2400"/>
            </a:lvl2pPr>
            <a:lvl3pPr marL="1027113" indent="-225425">
              <a:defRPr sz="2400"/>
            </a:lvl3pPr>
            <a:lvl4pPr marL="1254125" indent="-228600">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ltLang="en-US"/>
              <a:t>2024</a:t>
            </a:r>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5A50283-4D40-495C-9934-BC904274BDF6}" type="slidenum">
              <a:rPr lang="en-US" altLang="en-US" smtClean="0"/>
              <a:pPr/>
              <a:t>‹#›</a:t>
            </a:fld>
            <a:endParaRPr lang="en-US" altLang="en-US" dirty="0"/>
          </a:p>
        </p:txBody>
      </p:sp>
      <p:sp>
        <p:nvSpPr>
          <p:cNvPr id="7" name="Title Placeholder 6">
            <a:extLst>
              <a:ext uri="{FF2B5EF4-FFF2-40B4-BE49-F238E27FC236}">
                <a16:creationId xmlns:a16="http://schemas.microsoft.com/office/drawing/2014/main" id="{FDED2776-22D3-E276-96D0-61ED093B8B2B}"/>
              </a:ext>
            </a:extLst>
          </p:cNvPr>
          <p:cNvSpPr>
            <a:spLocks noGrp="1"/>
          </p:cNvSpPr>
          <p:nvPr>
            <p:ph type="title"/>
          </p:nvPr>
        </p:nvSpPr>
        <p:spPr>
          <a:xfrm>
            <a:off x="370462" y="365125"/>
            <a:ext cx="8458200" cy="10064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791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a:t>2024</a:t>
            </a:r>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9A788155-3210-4430-8698-C9EE69B1F851}" type="slidenum">
              <a:rPr lang="en-US" altLang="en-US" smtClean="0"/>
              <a:pPr/>
              <a:t>‹#›</a:t>
            </a:fld>
            <a:endParaRPr lang="en-US" altLang="en-US" dirty="0"/>
          </a:p>
        </p:txBody>
      </p:sp>
      <p:sp>
        <p:nvSpPr>
          <p:cNvPr id="6" name="Title Placeholder 6">
            <a:extLst>
              <a:ext uri="{FF2B5EF4-FFF2-40B4-BE49-F238E27FC236}">
                <a16:creationId xmlns:a16="http://schemas.microsoft.com/office/drawing/2014/main" id="{62A88986-C68A-ACBE-61C8-AAE538D53A8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9877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06" y="1237952"/>
            <a:ext cx="8365787" cy="5221214"/>
          </a:xfrm>
        </p:spPr>
        <p:txBody>
          <a:bodyPr/>
          <a:lstStyle>
            <a:lvl1pPr marL="457200" indent="-457200">
              <a:buFont typeface="Wingdings" panose="05000000000000000000" pitchFamily="2" charset="2"/>
              <a:buChar char="Ø"/>
              <a:defRPr sz="2600">
                <a:latin typeface="Arial" panose="020B0604020202020204" pitchFamily="34" charset="0"/>
                <a:cs typeface="Arial" panose="020B0604020202020204" pitchFamily="34" charset="0"/>
              </a:defRPr>
            </a:lvl1pPr>
            <a:lvl2pPr marL="857250" indent="-514350">
              <a:buFont typeface="+mj-lt"/>
              <a:buAutoNum type="alphaUcPeriod"/>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Footer Placeholder 3">
            <a:extLst>
              <a:ext uri="{FF2B5EF4-FFF2-40B4-BE49-F238E27FC236}">
                <a16:creationId xmlns:a16="http://schemas.microsoft.com/office/drawing/2014/main" id="{09946EDB-3781-70B2-8CD8-D9BA8791CD91}"/>
              </a:ext>
            </a:extLst>
          </p:cNvPr>
          <p:cNvSpPr>
            <a:spLocks noGrp="1"/>
          </p:cNvSpPr>
          <p:nvPr>
            <p:ph type="ftr" sz="quarter" idx="3"/>
          </p:nvPr>
        </p:nvSpPr>
        <p:spPr>
          <a:xfrm>
            <a:off x="155642" y="6556443"/>
            <a:ext cx="3086100" cy="258872"/>
          </a:xfrm>
          <a:prstGeom prst="rect">
            <a:avLst/>
          </a:prstGeom>
        </p:spPr>
        <p:txBody>
          <a:bodyPr vert="horz" lIns="91440" tIns="45720" rIns="91440" bIns="45720" rtlCol="0" anchor="ctr"/>
          <a:lstStyle>
            <a:lvl1pPr algn="l">
              <a:defRPr sz="1000">
                <a:solidFill>
                  <a:schemeClr val="tx1">
                    <a:tint val="82000"/>
                  </a:schemeClr>
                </a:solidFill>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29F1797F-43DC-C2A3-92FB-C9DCA27B1201}"/>
              </a:ext>
            </a:extLst>
          </p:cNvPr>
          <p:cNvSpPr>
            <a:spLocks noGrp="1"/>
          </p:cNvSpPr>
          <p:nvPr>
            <p:ph type="sldNum" sz="quarter" idx="4"/>
          </p:nvPr>
        </p:nvSpPr>
        <p:spPr>
          <a:xfrm>
            <a:off x="6799741" y="6556443"/>
            <a:ext cx="2057400" cy="258872"/>
          </a:xfrm>
          <a:prstGeom prst="rect">
            <a:avLst/>
          </a:prstGeom>
        </p:spPr>
        <p:txBody>
          <a:bodyPr vert="horz" lIns="91440" tIns="45720" rIns="91440" bIns="45720" rtlCol="0" anchor="ctr"/>
          <a:lstStyle>
            <a:lvl1pPr algn="r">
              <a:defRPr sz="1200">
                <a:solidFill>
                  <a:schemeClr val="tx1">
                    <a:tint val="82000"/>
                  </a:schemeClr>
                </a:solidFill>
              </a:defRPr>
            </a:lvl1pPr>
          </a:lstStyle>
          <a:p>
            <a:fld id="{F4FBF3D6-A1BB-4054-AE9F-6BB5B5C455A4}" type="slidenum">
              <a:rPr lang="en-US" smtClean="0"/>
              <a:t>‹#›</a:t>
            </a:fld>
            <a:endParaRPr lang="en-US" dirty="0"/>
          </a:p>
        </p:txBody>
      </p:sp>
      <p:sp>
        <p:nvSpPr>
          <p:cNvPr id="6" name="Rectangle 5">
            <a:extLst>
              <a:ext uri="{FF2B5EF4-FFF2-40B4-BE49-F238E27FC236}">
                <a16:creationId xmlns:a16="http://schemas.microsoft.com/office/drawing/2014/main" id="{FECE134F-6786-0A9D-561F-068C4E0904E4}"/>
              </a:ext>
            </a:extLst>
          </p:cNvPr>
          <p:cNvSpPr/>
          <p:nvPr userDrawn="1"/>
        </p:nvSpPr>
        <p:spPr>
          <a:xfrm>
            <a:off x="0" y="122397"/>
            <a:ext cx="9144000" cy="1001949"/>
          </a:xfrm>
          <a:prstGeom prst="rect">
            <a:avLst/>
          </a:prstGeom>
          <a:solidFill>
            <a:srgbClr val="003B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96925" indent="0" algn="l"/>
            <a:r>
              <a:rPr lang="en-US" sz="4400" b="1" dirty="0">
                <a:solidFill>
                  <a:schemeClr val="bg2"/>
                </a:solidFill>
                <a:latin typeface="Arial" panose="020B0604020202020204" pitchFamily="34" charset="0"/>
                <a:cs typeface="Arial" panose="020B0604020202020204" pitchFamily="34" charset="0"/>
              </a:rPr>
              <a:t>REVIEW</a:t>
            </a:r>
          </a:p>
        </p:txBody>
      </p:sp>
    </p:spTree>
    <p:extLst>
      <p:ext uri="{BB962C8B-B14F-4D97-AF65-F5344CB8AC3E}">
        <p14:creationId xmlns:p14="http://schemas.microsoft.com/office/powerpoint/2010/main" val="338672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0462" y="1543455"/>
            <a:ext cx="8458200" cy="48768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7834" y="6598920"/>
            <a:ext cx="2057400" cy="182880"/>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r>
              <a:rPr lang="en-US" altLang="en-US"/>
              <a:t>2024</a:t>
            </a:r>
            <a:endParaRPr lang="en-US" altLang="en-US" dirty="0"/>
          </a:p>
        </p:txBody>
      </p:sp>
      <p:sp>
        <p:nvSpPr>
          <p:cNvPr id="5" name="Footer Placeholder 4"/>
          <p:cNvSpPr>
            <a:spLocks noGrp="1"/>
          </p:cNvSpPr>
          <p:nvPr>
            <p:ph type="ftr" sz="quarter" idx="3"/>
          </p:nvPr>
        </p:nvSpPr>
        <p:spPr>
          <a:xfrm>
            <a:off x="3028950" y="6598920"/>
            <a:ext cx="3086100" cy="182880"/>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US" altLang="en-US" dirty="0"/>
          </a:p>
        </p:txBody>
      </p:sp>
      <p:sp>
        <p:nvSpPr>
          <p:cNvPr id="6" name="Slide Number Placeholder 5"/>
          <p:cNvSpPr>
            <a:spLocks noGrp="1"/>
          </p:cNvSpPr>
          <p:nvPr>
            <p:ph type="sldNum" sz="quarter" idx="4"/>
          </p:nvPr>
        </p:nvSpPr>
        <p:spPr>
          <a:xfrm>
            <a:off x="7010400" y="6598920"/>
            <a:ext cx="2057400" cy="182880"/>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B49313D1-555C-4305-B731-5C6E8B44EE6C}" type="slidenum">
              <a:rPr lang="en-US" altLang="en-US" smtClean="0"/>
              <a:pPr/>
              <a:t>‹#›</a:t>
            </a:fld>
            <a:endParaRPr lang="en-US" altLang="en-US" dirty="0"/>
          </a:p>
        </p:txBody>
      </p:sp>
      <p:sp>
        <p:nvSpPr>
          <p:cNvPr id="7" name="Title Placeholder 6">
            <a:extLst>
              <a:ext uri="{FF2B5EF4-FFF2-40B4-BE49-F238E27FC236}">
                <a16:creationId xmlns:a16="http://schemas.microsoft.com/office/drawing/2014/main" id="{089B352E-8E7E-7324-4C07-22E73003CFE2}"/>
              </a:ext>
            </a:extLst>
          </p:cNvPr>
          <p:cNvSpPr>
            <a:spLocks noGrp="1"/>
          </p:cNvSpPr>
          <p:nvPr>
            <p:ph type="title"/>
          </p:nvPr>
        </p:nvSpPr>
        <p:spPr>
          <a:xfrm>
            <a:off x="342900" y="358316"/>
            <a:ext cx="8458200" cy="10064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718203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0" r:id="rId3"/>
    <p:sldLayoutId id="2147483701" r:id="rId4"/>
  </p:sldLayoutIdLst>
  <p:hf hdr="0" ftr="0"/>
  <p:txStyles>
    <p:titleStyle>
      <a:lvl1pPr algn="l" defTabSz="914400" rtl="0" eaLnBrk="1" latinLnBrk="0" hangingPunct="1">
        <a:lnSpc>
          <a:spcPct val="90000"/>
        </a:lnSpc>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ü"/>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2E1D4F61-B31B-3391-1FFE-82081C11F056}"/>
              </a:ext>
            </a:extLst>
          </p:cNvPr>
          <p:cNvSpPr>
            <a:spLocks noGrp="1"/>
          </p:cNvSpPr>
          <p:nvPr>
            <p:ph type="ctrTitle"/>
          </p:nvPr>
        </p:nvSpPr>
        <p:spPr>
          <a:xfrm>
            <a:off x="685800" y="1122363"/>
            <a:ext cx="7772400" cy="1925637"/>
          </a:xfrm>
        </p:spPr>
        <p:txBody>
          <a:bodyPr/>
          <a:lstStyle/>
          <a:p>
            <a:r>
              <a:rPr lang="en-US" dirty="0"/>
              <a:t>Pharmacology</a:t>
            </a:r>
            <a:br>
              <a:rPr lang="en-US" dirty="0"/>
            </a:br>
            <a:r>
              <a:rPr lang="en-US" dirty="0"/>
              <a:t>(Drugs)</a:t>
            </a:r>
          </a:p>
        </p:txBody>
      </p:sp>
      <p:sp>
        <p:nvSpPr>
          <p:cNvPr id="5" name="Date Placeholder 4">
            <a:extLst>
              <a:ext uri="{FF2B5EF4-FFF2-40B4-BE49-F238E27FC236}">
                <a16:creationId xmlns:a16="http://schemas.microsoft.com/office/drawing/2014/main" id="{162BCF9B-5F02-0161-2639-E682ADCD57F6}"/>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24" name="Slide Number Placeholder 23">
            <a:extLst>
              <a:ext uri="{FF2B5EF4-FFF2-40B4-BE49-F238E27FC236}">
                <a16:creationId xmlns:a16="http://schemas.microsoft.com/office/drawing/2014/main" id="{606C447D-F03A-A782-60E6-26D343968153}"/>
              </a:ext>
            </a:extLst>
          </p:cNvPr>
          <p:cNvSpPr>
            <a:spLocks noGrp="1"/>
          </p:cNvSpPr>
          <p:nvPr>
            <p:ph type="sldNum" sz="quarter" idx="12"/>
          </p:nvPr>
        </p:nvSpPr>
        <p:spPr>
          <a:xfrm>
            <a:off x="7010400" y="6598920"/>
            <a:ext cx="2057400" cy="182880"/>
          </a:xfrm>
        </p:spPr>
        <p:txBody>
          <a:bodyPr/>
          <a:lstStyle/>
          <a:p>
            <a:fld id="{D6B1808A-D9F4-48AB-BA20-B0589F862C8B}" type="slidenum">
              <a:rPr lang="en-US" altLang="en-US" smtClean="0"/>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F36DD-CE19-BA5E-B73D-D667DD8B9D67}"/>
            </a:ext>
          </a:extLst>
        </p:cNvPr>
        <p:cNvGrpSpPr/>
        <p:nvPr/>
      </p:nvGrpSpPr>
      <p:grpSpPr>
        <a:xfrm>
          <a:off x="0" y="0"/>
          <a:ext cx="0" cy="0"/>
          <a:chOff x="0" y="0"/>
          <a:chExt cx="0" cy="0"/>
        </a:xfrm>
      </p:grpSpPr>
      <p:sp>
        <p:nvSpPr>
          <p:cNvPr id="4099" name="Rectangle 3">
            <a:extLst>
              <a:ext uri="{FF2B5EF4-FFF2-40B4-BE49-F238E27FC236}">
                <a16:creationId xmlns:a16="http://schemas.microsoft.com/office/drawing/2014/main" id="{915618B7-086F-40D2-9426-515B52C60F45}"/>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u="sng" dirty="0"/>
              <a:t>Action</a:t>
            </a:r>
            <a:r>
              <a:rPr lang="en-US" dirty="0"/>
              <a:t>:  </a:t>
            </a:r>
            <a:r>
              <a:rPr lang="en-US" altLang="en-US" dirty="0"/>
              <a:t>the therapeutic effect that a medication is expected to have on the body</a:t>
            </a:r>
            <a:r>
              <a:rPr lang="en-US" dirty="0"/>
              <a:t> </a:t>
            </a:r>
          </a:p>
          <a:p>
            <a:r>
              <a:rPr lang="en-US" altLang="en-US" u="sng" dirty="0"/>
              <a:t>Adverse effects</a:t>
            </a:r>
            <a:r>
              <a:rPr lang="en-US" altLang="en-US" dirty="0"/>
              <a:t>:  </a:t>
            </a:r>
            <a:r>
              <a:rPr lang="en-US" dirty="0"/>
              <a:t>any actions of a medication other than the desired one</a:t>
            </a:r>
            <a:endParaRPr lang="en-US" altLang="en-US" dirty="0"/>
          </a:p>
          <a:p>
            <a:pPr lvl="1"/>
            <a:r>
              <a:rPr lang="en-US" altLang="en-US" dirty="0"/>
              <a:t>Unintended effects</a:t>
            </a:r>
          </a:p>
          <a:p>
            <a:pPr lvl="1"/>
            <a:r>
              <a:rPr lang="en-US" altLang="en-US" dirty="0"/>
              <a:t>Untoward effects</a:t>
            </a:r>
          </a:p>
          <a:p>
            <a:pPr lvl="2"/>
            <a:r>
              <a:rPr lang="en-US" altLang="en-US" dirty="0"/>
              <a:t>Aka "Side Effects"</a:t>
            </a:r>
          </a:p>
          <a:p>
            <a:pPr lvl="1"/>
            <a:r>
              <a:rPr lang="en-US" altLang="en-US" dirty="0"/>
              <a:t>May be significant to patient health</a:t>
            </a:r>
          </a:p>
          <a:p>
            <a:endParaRPr lang="en-US" dirty="0"/>
          </a:p>
          <a:p>
            <a:pPr lvl="1"/>
            <a:endParaRPr lang="en-US" dirty="0"/>
          </a:p>
        </p:txBody>
      </p:sp>
      <p:sp>
        <p:nvSpPr>
          <p:cNvPr id="6" name="Date Placeholder 5">
            <a:extLst>
              <a:ext uri="{FF2B5EF4-FFF2-40B4-BE49-F238E27FC236}">
                <a16:creationId xmlns:a16="http://schemas.microsoft.com/office/drawing/2014/main" id="{39CDE34A-4279-3492-1406-92E0BD81F8C2}"/>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896B85DE-331E-3EC3-0E0F-DE510A506173}"/>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10</a:t>
            </a:fld>
            <a:endParaRPr lang="en-US" altLang="en-US" dirty="0"/>
          </a:p>
        </p:txBody>
      </p:sp>
      <p:sp>
        <p:nvSpPr>
          <p:cNvPr id="20" name="Title 19">
            <a:extLst>
              <a:ext uri="{FF2B5EF4-FFF2-40B4-BE49-F238E27FC236}">
                <a16:creationId xmlns:a16="http://schemas.microsoft.com/office/drawing/2014/main" id="{18AB686F-3C9E-FD96-79B6-1D31D18CF91E}"/>
              </a:ext>
            </a:extLst>
          </p:cNvPr>
          <p:cNvSpPr>
            <a:spLocks noGrp="1"/>
          </p:cNvSpPr>
          <p:nvPr>
            <p:ph type="title"/>
          </p:nvPr>
        </p:nvSpPr>
        <p:spPr>
          <a:xfrm>
            <a:off x="370462" y="365125"/>
            <a:ext cx="8458200" cy="1006475"/>
          </a:xfrm>
        </p:spPr>
        <p:txBody>
          <a:bodyPr/>
          <a:lstStyle/>
          <a:p>
            <a:r>
              <a:rPr lang="en-US" dirty="0"/>
              <a:t>Definitions</a:t>
            </a:r>
          </a:p>
        </p:txBody>
      </p:sp>
    </p:spTree>
    <p:extLst>
      <p:ext uri="{BB962C8B-B14F-4D97-AF65-F5344CB8AC3E}">
        <p14:creationId xmlns:p14="http://schemas.microsoft.com/office/powerpoint/2010/main" val="414513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5930B-DADE-B50A-E92E-0EA4AF89688D}"/>
            </a:ext>
          </a:extLst>
        </p:cNvPr>
        <p:cNvGrpSpPr/>
        <p:nvPr/>
      </p:nvGrpSpPr>
      <p:grpSpPr>
        <a:xfrm>
          <a:off x="0" y="0"/>
          <a:ext cx="0" cy="0"/>
          <a:chOff x="0" y="0"/>
          <a:chExt cx="0" cy="0"/>
        </a:xfrm>
      </p:grpSpPr>
      <p:sp>
        <p:nvSpPr>
          <p:cNvPr id="4099" name="Rectangle 3">
            <a:extLst>
              <a:ext uri="{FF2B5EF4-FFF2-40B4-BE49-F238E27FC236}">
                <a16:creationId xmlns:a16="http://schemas.microsoft.com/office/drawing/2014/main" id="{06710039-0215-FB10-E2DD-17E9D3987BB7}"/>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altLang="en-US" dirty="0"/>
              <a:t>Pharmacokinetics: actions of the body upon the medication or chemical</a:t>
            </a:r>
          </a:p>
          <a:p>
            <a:pPr lvl="1"/>
            <a:r>
              <a:rPr lang="en-US" altLang="en-US" dirty="0"/>
              <a:t>Onset of action</a:t>
            </a:r>
          </a:p>
          <a:p>
            <a:pPr lvl="1"/>
            <a:r>
              <a:rPr lang="en-US" altLang="en-US" dirty="0"/>
              <a:t>Duration</a:t>
            </a:r>
          </a:p>
          <a:p>
            <a:pPr lvl="1"/>
            <a:r>
              <a:rPr lang="en-US" altLang="en-US" dirty="0"/>
              <a:t>Elimination </a:t>
            </a:r>
          </a:p>
          <a:p>
            <a:pPr lvl="1"/>
            <a:r>
              <a:rPr lang="en-US" altLang="en-US" dirty="0"/>
              <a:t>Peak</a:t>
            </a:r>
          </a:p>
          <a:p>
            <a:r>
              <a:rPr lang="en-US" u="sng" dirty="0"/>
              <a:t>Pharmacodynamics</a:t>
            </a:r>
            <a:r>
              <a:rPr lang="en-US" dirty="0"/>
              <a:t>:  is the study of  the effects of drugs in the body and the mechanism of their action.</a:t>
            </a:r>
          </a:p>
          <a:p>
            <a:pPr lvl="1"/>
            <a:r>
              <a:rPr lang="en-US" dirty="0"/>
              <a:t>Ex: As a drug travels through the bloodstream, it exhibits a unique affinity for a drug-receptor site, meaning how strongly it binds to the site.</a:t>
            </a:r>
          </a:p>
          <a:p>
            <a:endParaRPr lang="en-US" dirty="0"/>
          </a:p>
          <a:p>
            <a:pPr lvl="1"/>
            <a:endParaRPr lang="en-US" dirty="0"/>
          </a:p>
        </p:txBody>
      </p:sp>
      <p:sp>
        <p:nvSpPr>
          <p:cNvPr id="6" name="Date Placeholder 5">
            <a:extLst>
              <a:ext uri="{FF2B5EF4-FFF2-40B4-BE49-F238E27FC236}">
                <a16:creationId xmlns:a16="http://schemas.microsoft.com/office/drawing/2014/main" id="{6698CA67-117D-DC0C-C2F9-780C2491563C}"/>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020573A1-490B-E8BD-E701-012A5FF29B3F}"/>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11</a:t>
            </a:fld>
            <a:endParaRPr lang="en-US" altLang="en-US" dirty="0"/>
          </a:p>
        </p:txBody>
      </p:sp>
      <p:sp>
        <p:nvSpPr>
          <p:cNvPr id="20" name="Title 19">
            <a:extLst>
              <a:ext uri="{FF2B5EF4-FFF2-40B4-BE49-F238E27FC236}">
                <a16:creationId xmlns:a16="http://schemas.microsoft.com/office/drawing/2014/main" id="{9671CE6B-3535-97FA-FF92-09D69DB198FD}"/>
              </a:ext>
            </a:extLst>
          </p:cNvPr>
          <p:cNvSpPr>
            <a:spLocks noGrp="1"/>
          </p:cNvSpPr>
          <p:nvPr>
            <p:ph type="title"/>
          </p:nvPr>
        </p:nvSpPr>
        <p:spPr>
          <a:xfrm>
            <a:off x="370462" y="365125"/>
            <a:ext cx="8458200" cy="1006475"/>
          </a:xfrm>
        </p:spPr>
        <p:txBody>
          <a:bodyPr/>
          <a:lstStyle/>
          <a:p>
            <a:r>
              <a:rPr lang="en-US" dirty="0"/>
              <a:t>Definitions</a:t>
            </a:r>
          </a:p>
        </p:txBody>
      </p:sp>
    </p:spTree>
    <p:extLst>
      <p:ext uri="{BB962C8B-B14F-4D97-AF65-F5344CB8AC3E}">
        <p14:creationId xmlns:p14="http://schemas.microsoft.com/office/powerpoint/2010/main" val="137045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EE23-D6B7-4D41-A673-82AD2D0F6D50}"/>
            </a:ext>
          </a:extLst>
        </p:cNvPr>
        <p:cNvGrpSpPr/>
        <p:nvPr/>
      </p:nvGrpSpPr>
      <p:grpSpPr>
        <a:xfrm>
          <a:off x="0" y="0"/>
          <a:ext cx="0" cy="0"/>
          <a:chOff x="0" y="0"/>
          <a:chExt cx="0" cy="0"/>
        </a:xfrm>
      </p:grpSpPr>
      <p:sp>
        <p:nvSpPr>
          <p:cNvPr id="4099" name="Rectangle 3">
            <a:extLst>
              <a:ext uri="{FF2B5EF4-FFF2-40B4-BE49-F238E27FC236}">
                <a16:creationId xmlns:a16="http://schemas.microsoft.com/office/drawing/2014/main" id="{A1A393F7-CA55-3886-1099-B3B06FAC77FD}"/>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u="sng" dirty="0"/>
              <a:t>Prescription drugs</a:t>
            </a:r>
            <a:r>
              <a:rPr lang="en-US" dirty="0"/>
              <a:t>: </a:t>
            </a:r>
          </a:p>
          <a:p>
            <a:pPr lvl="1"/>
            <a:r>
              <a:rPr lang="en-US" dirty="0"/>
              <a:t>Distributed only by pharmacists and require a physician’s order</a:t>
            </a:r>
          </a:p>
          <a:p>
            <a:r>
              <a:rPr lang="en-US" u="sng" dirty="0"/>
              <a:t>Over-the-counter (OTC) drugs</a:t>
            </a:r>
            <a:r>
              <a:rPr lang="en-US" dirty="0"/>
              <a:t>: </a:t>
            </a:r>
          </a:p>
          <a:p>
            <a:pPr lvl="1"/>
            <a:r>
              <a:rPr lang="en-US" dirty="0"/>
              <a:t>May be purchased directly without a prescription</a:t>
            </a:r>
          </a:p>
          <a:p>
            <a:r>
              <a:rPr lang="en-US" u="sng" dirty="0"/>
              <a:t>Recreational drugs</a:t>
            </a:r>
            <a:r>
              <a:rPr lang="en-US" dirty="0"/>
              <a:t> (heroin, cocaine,…)</a:t>
            </a:r>
          </a:p>
          <a:p>
            <a:r>
              <a:rPr lang="en-US" u="sng" dirty="0"/>
              <a:t>Enhancement drugs</a:t>
            </a:r>
          </a:p>
          <a:p>
            <a:r>
              <a:rPr lang="en-US" u="sng" dirty="0"/>
              <a:t>Herbal remedies/supplements</a:t>
            </a:r>
          </a:p>
          <a:p>
            <a:pPr lvl="1"/>
            <a:r>
              <a:rPr lang="en-US" dirty="0"/>
              <a:t>Vitamins</a:t>
            </a:r>
          </a:p>
          <a:p>
            <a:r>
              <a:rPr lang="en-US" altLang="en-US" u="sng" dirty="0"/>
              <a:t>Alternative medicines</a:t>
            </a:r>
          </a:p>
          <a:p>
            <a:pPr lvl="1"/>
            <a:endParaRPr lang="en-US" dirty="0"/>
          </a:p>
          <a:p>
            <a:endParaRPr lang="en-US" dirty="0"/>
          </a:p>
        </p:txBody>
      </p:sp>
      <p:sp>
        <p:nvSpPr>
          <p:cNvPr id="5" name="Date Placeholder 4">
            <a:extLst>
              <a:ext uri="{FF2B5EF4-FFF2-40B4-BE49-F238E27FC236}">
                <a16:creationId xmlns:a16="http://schemas.microsoft.com/office/drawing/2014/main" id="{DCCF1005-4850-891E-193D-0AC7FD8977D3}"/>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105" name="Slide Number Placeholder 4104">
            <a:extLst>
              <a:ext uri="{FF2B5EF4-FFF2-40B4-BE49-F238E27FC236}">
                <a16:creationId xmlns:a16="http://schemas.microsoft.com/office/drawing/2014/main" id="{EB4CCCA1-007F-012C-4962-0737B17C0DB4}"/>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12</a:t>
            </a:fld>
            <a:endParaRPr lang="en-US" altLang="en-US" dirty="0"/>
          </a:p>
        </p:txBody>
      </p:sp>
      <p:sp>
        <p:nvSpPr>
          <p:cNvPr id="20" name="Title 19">
            <a:extLst>
              <a:ext uri="{FF2B5EF4-FFF2-40B4-BE49-F238E27FC236}">
                <a16:creationId xmlns:a16="http://schemas.microsoft.com/office/drawing/2014/main" id="{D81A5598-8FFC-D5EA-2DD8-AE1082BAD9C8}"/>
              </a:ext>
            </a:extLst>
          </p:cNvPr>
          <p:cNvSpPr>
            <a:spLocks noGrp="1"/>
          </p:cNvSpPr>
          <p:nvPr>
            <p:ph type="title"/>
          </p:nvPr>
        </p:nvSpPr>
        <p:spPr>
          <a:xfrm>
            <a:off x="370462" y="365125"/>
            <a:ext cx="8458200" cy="1006475"/>
          </a:xfrm>
        </p:spPr>
        <p:txBody>
          <a:bodyPr/>
          <a:lstStyle/>
          <a:p>
            <a:r>
              <a:rPr lang="en-US" dirty="0"/>
              <a:t>Definitions</a:t>
            </a:r>
          </a:p>
        </p:txBody>
      </p:sp>
    </p:spTree>
    <p:extLst>
      <p:ext uri="{BB962C8B-B14F-4D97-AF65-F5344CB8AC3E}">
        <p14:creationId xmlns:p14="http://schemas.microsoft.com/office/powerpoint/2010/main" val="128515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1FEB4-7E3F-FD9D-CB6E-A5D5AE2C5768}"/>
            </a:ext>
          </a:extLst>
        </p:cNvPr>
        <p:cNvGrpSpPr/>
        <p:nvPr/>
      </p:nvGrpSpPr>
      <p:grpSpPr>
        <a:xfrm>
          <a:off x="0" y="0"/>
          <a:ext cx="0" cy="0"/>
          <a:chOff x="0" y="0"/>
          <a:chExt cx="0" cy="0"/>
        </a:xfrm>
      </p:grpSpPr>
      <p:sp>
        <p:nvSpPr>
          <p:cNvPr id="4099" name="Rectangle 3">
            <a:extLst>
              <a:ext uri="{FF2B5EF4-FFF2-40B4-BE49-F238E27FC236}">
                <a16:creationId xmlns:a16="http://schemas.microsoft.com/office/drawing/2014/main" id="{6BDF8EFC-824D-0EA8-A9DE-511A4CC4484C}"/>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dirty="0"/>
              <a:t>Products made from plants, that are used to treat diseases or to maintain health. </a:t>
            </a:r>
          </a:p>
          <a:p>
            <a:r>
              <a:rPr lang="en-US" dirty="0"/>
              <a:t>A product made from plants and used solely for internal use is called an herbal supplement.</a:t>
            </a:r>
          </a:p>
          <a:p>
            <a:r>
              <a:rPr lang="en-US" dirty="0"/>
              <a:t>Herbals come in all forms: dried, chopped, powdered, capsule, liquid; Can be used in various ways</a:t>
            </a:r>
          </a:p>
          <a:p>
            <a:r>
              <a:rPr lang="en-US" dirty="0"/>
              <a:t>Many prescription and OTC medicines are made from plants but contain only purified ingredients and are regulated by the FDA.</a:t>
            </a:r>
          </a:p>
          <a:p>
            <a:endParaRPr lang="en-US" dirty="0"/>
          </a:p>
        </p:txBody>
      </p:sp>
      <p:sp>
        <p:nvSpPr>
          <p:cNvPr id="5" name="Date Placeholder 4">
            <a:extLst>
              <a:ext uri="{FF2B5EF4-FFF2-40B4-BE49-F238E27FC236}">
                <a16:creationId xmlns:a16="http://schemas.microsoft.com/office/drawing/2014/main" id="{2A25E15C-DCB2-51EF-DB0C-D3D5E5466CEA}"/>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105" name="Slide Number Placeholder 4104">
            <a:extLst>
              <a:ext uri="{FF2B5EF4-FFF2-40B4-BE49-F238E27FC236}">
                <a16:creationId xmlns:a16="http://schemas.microsoft.com/office/drawing/2014/main" id="{014D20F9-89EF-377A-B615-3939498E6444}"/>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13</a:t>
            </a:fld>
            <a:endParaRPr lang="en-US" altLang="en-US" dirty="0"/>
          </a:p>
        </p:txBody>
      </p:sp>
      <p:sp>
        <p:nvSpPr>
          <p:cNvPr id="20" name="Title 19">
            <a:extLst>
              <a:ext uri="{FF2B5EF4-FFF2-40B4-BE49-F238E27FC236}">
                <a16:creationId xmlns:a16="http://schemas.microsoft.com/office/drawing/2014/main" id="{93925C53-1E0F-B3EE-D4CE-698F2EC7C671}"/>
              </a:ext>
            </a:extLst>
          </p:cNvPr>
          <p:cNvSpPr>
            <a:spLocks noGrp="1"/>
          </p:cNvSpPr>
          <p:nvPr>
            <p:ph type="title"/>
          </p:nvPr>
        </p:nvSpPr>
        <p:spPr>
          <a:xfrm>
            <a:off x="370462" y="365125"/>
            <a:ext cx="8458200" cy="1006475"/>
          </a:xfrm>
        </p:spPr>
        <p:txBody>
          <a:bodyPr/>
          <a:lstStyle/>
          <a:p>
            <a:r>
              <a:rPr lang="en-US" dirty="0"/>
              <a:t>Herbal remedies/supplements/Medicine</a:t>
            </a:r>
          </a:p>
        </p:txBody>
      </p:sp>
    </p:spTree>
    <p:extLst>
      <p:ext uri="{BB962C8B-B14F-4D97-AF65-F5344CB8AC3E}">
        <p14:creationId xmlns:p14="http://schemas.microsoft.com/office/powerpoint/2010/main" val="363337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75CF6-22D7-31BF-7170-4709A692506C}"/>
            </a:ext>
          </a:extLst>
        </p:cNvPr>
        <p:cNvGrpSpPr/>
        <p:nvPr/>
      </p:nvGrpSpPr>
      <p:grpSpPr>
        <a:xfrm>
          <a:off x="0" y="0"/>
          <a:ext cx="0" cy="0"/>
          <a:chOff x="0" y="0"/>
          <a:chExt cx="0" cy="0"/>
        </a:xfrm>
      </p:grpSpPr>
      <p:sp>
        <p:nvSpPr>
          <p:cNvPr id="4099" name="Rectangle 3">
            <a:extLst>
              <a:ext uri="{FF2B5EF4-FFF2-40B4-BE49-F238E27FC236}">
                <a16:creationId xmlns:a16="http://schemas.microsoft.com/office/drawing/2014/main" id="{7D91855E-DF57-9860-3543-EEDF0A9B77EA}"/>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dirty="0"/>
              <a:t>Medical system that was developed more than 200 years ago. </a:t>
            </a:r>
          </a:p>
          <a:p>
            <a:r>
              <a:rPr lang="en-US" dirty="0"/>
              <a:t>Based on two unconventional theories:</a:t>
            </a:r>
          </a:p>
          <a:p>
            <a:pPr lvl="1"/>
            <a:r>
              <a:rPr lang="en-US" dirty="0"/>
              <a:t>“Like cures like”: the idea disease can be cured by a substance that produces similar symptoms in healthy people.</a:t>
            </a:r>
          </a:p>
          <a:p>
            <a:pPr lvl="1"/>
            <a:r>
              <a:rPr lang="en-US" dirty="0"/>
              <a:t>“Law of minimum dose”: the idea that the lower the dose of the medication, the greater its effectiveness. </a:t>
            </a:r>
          </a:p>
          <a:p>
            <a:pPr lvl="2"/>
            <a:r>
              <a:rPr lang="en-US" dirty="0"/>
              <a:t>Many homeopathic products are so diluted that no molecules of the original substance remain.</a:t>
            </a:r>
          </a:p>
          <a:p>
            <a:endParaRPr lang="en-US" dirty="0"/>
          </a:p>
        </p:txBody>
      </p:sp>
      <p:sp>
        <p:nvSpPr>
          <p:cNvPr id="5" name="Date Placeholder 4">
            <a:extLst>
              <a:ext uri="{FF2B5EF4-FFF2-40B4-BE49-F238E27FC236}">
                <a16:creationId xmlns:a16="http://schemas.microsoft.com/office/drawing/2014/main" id="{4C2AED5E-5C04-93C5-37AF-38D06DA6663E}"/>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105" name="Slide Number Placeholder 4104">
            <a:extLst>
              <a:ext uri="{FF2B5EF4-FFF2-40B4-BE49-F238E27FC236}">
                <a16:creationId xmlns:a16="http://schemas.microsoft.com/office/drawing/2014/main" id="{162BCB76-32A2-0F74-B71A-2C63B05CF547}"/>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14</a:t>
            </a:fld>
            <a:endParaRPr lang="en-US" altLang="en-US" dirty="0"/>
          </a:p>
        </p:txBody>
      </p:sp>
      <p:sp>
        <p:nvSpPr>
          <p:cNvPr id="20" name="Title 19">
            <a:extLst>
              <a:ext uri="{FF2B5EF4-FFF2-40B4-BE49-F238E27FC236}">
                <a16:creationId xmlns:a16="http://schemas.microsoft.com/office/drawing/2014/main" id="{CEE6F2FA-18CC-800C-9A75-5CA3AC1A32B0}"/>
              </a:ext>
            </a:extLst>
          </p:cNvPr>
          <p:cNvSpPr>
            <a:spLocks noGrp="1"/>
          </p:cNvSpPr>
          <p:nvPr>
            <p:ph type="title"/>
          </p:nvPr>
        </p:nvSpPr>
        <p:spPr>
          <a:xfrm>
            <a:off x="370462" y="365125"/>
            <a:ext cx="8458200" cy="1006475"/>
          </a:xfrm>
        </p:spPr>
        <p:txBody>
          <a:bodyPr/>
          <a:lstStyle/>
          <a:p>
            <a:r>
              <a:rPr lang="en-US" dirty="0"/>
              <a:t>Homeopathy/Homeopathic Medicine</a:t>
            </a:r>
          </a:p>
        </p:txBody>
      </p:sp>
    </p:spTree>
    <p:extLst>
      <p:ext uri="{BB962C8B-B14F-4D97-AF65-F5344CB8AC3E}">
        <p14:creationId xmlns:p14="http://schemas.microsoft.com/office/powerpoint/2010/main" val="363083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Generic name:</a:t>
            </a:r>
          </a:p>
          <a:p>
            <a:pPr lvl="1"/>
            <a:r>
              <a:rPr lang="en-US" altLang="en-US" dirty="0"/>
              <a:t>A simple, clear, nonproprietary name</a:t>
            </a:r>
          </a:p>
          <a:p>
            <a:pPr lvl="1"/>
            <a:r>
              <a:rPr lang="en-US" dirty="0"/>
              <a:t>The medicine's active ingredient that makes it work</a:t>
            </a:r>
            <a:endParaRPr lang="en-US" altLang="en-US" dirty="0"/>
          </a:p>
          <a:p>
            <a:pPr lvl="1"/>
            <a:r>
              <a:rPr lang="en-US" altLang="en-US" dirty="0"/>
              <a:t>Ex: ibuprofen (</a:t>
            </a:r>
            <a:r>
              <a:rPr lang="en-US" dirty="0"/>
              <a:t>brand names: Advil, Motrin)</a:t>
            </a:r>
            <a:endParaRPr lang="en-US" altLang="en-US" dirty="0"/>
          </a:p>
          <a:p>
            <a:r>
              <a:rPr lang="en-US" altLang="en-US" dirty="0"/>
              <a:t>Trade name: manufacturer’s brand name</a:t>
            </a:r>
          </a:p>
          <a:p>
            <a:pPr lvl="1"/>
            <a:r>
              <a:rPr lang="en-US" altLang="en-US" dirty="0"/>
              <a:t>One drug may have more than one trade name.</a:t>
            </a:r>
          </a:p>
          <a:p>
            <a:pPr lvl="1"/>
            <a:r>
              <a:rPr lang="en-US" altLang="en-US" dirty="0"/>
              <a:t>Ex: </a:t>
            </a:r>
            <a:r>
              <a:rPr lang="en-US" dirty="0"/>
              <a:t>acetyl salicylic acid is Aspirin,</a:t>
            </a:r>
            <a:endParaRPr lang="en-US" altLang="en-US" dirty="0"/>
          </a:p>
          <a:p>
            <a:r>
              <a:rPr lang="en-US" altLang="en-US" dirty="0"/>
              <a:t>Chemical name </a:t>
            </a:r>
          </a:p>
          <a:p>
            <a:pPr lvl="1"/>
            <a:r>
              <a:rPr lang="en-US" dirty="0"/>
              <a:t>The composition and structure of the medicinal substance</a:t>
            </a:r>
            <a:endParaRPr lang="en-US" altLang="en-US" dirty="0"/>
          </a:p>
          <a:p>
            <a:pPr lvl="2"/>
            <a:r>
              <a:rPr lang="en-US" altLang="en-US" dirty="0"/>
              <a:t>Ex ethyl-1-methyl-4-phenyl </a:t>
            </a:r>
            <a:r>
              <a:rPr lang="en-US" altLang="en-US" dirty="0" err="1"/>
              <a:t>isonipecotate</a:t>
            </a:r>
            <a:r>
              <a:rPr lang="en-US" altLang="en-US" dirty="0"/>
              <a:t> hydrochloride</a:t>
            </a:r>
          </a:p>
        </p:txBody>
      </p:sp>
      <p:sp>
        <p:nvSpPr>
          <p:cNvPr id="4" name="Date Placeholder 3">
            <a:extLst>
              <a:ext uri="{FF2B5EF4-FFF2-40B4-BE49-F238E27FC236}">
                <a16:creationId xmlns:a16="http://schemas.microsoft.com/office/drawing/2014/main" id="{C90C0904-24C4-3826-2647-611BB2631E29}"/>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13010FDA-CE6F-1293-033C-AB0ADB39A06D}"/>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15</a:t>
            </a:fld>
            <a:endParaRPr lang="en-US" altLang="en-US" dirty="0"/>
          </a:p>
        </p:txBody>
      </p:sp>
      <p:sp>
        <p:nvSpPr>
          <p:cNvPr id="15362" name="Title 1"/>
          <p:cNvSpPr>
            <a:spLocks noGrp="1"/>
          </p:cNvSpPr>
          <p:nvPr>
            <p:ph type="title"/>
          </p:nvPr>
        </p:nvSpPr>
        <p:spPr>
          <a:xfrm>
            <a:off x="370462" y="365125"/>
            <a:ext cx="8458200" cy="1006475"/>
          </a:xfrm>
        </p:spPr>
        <p:txBody>
          <a:bodyPr/>
          <a:lstStyle/>
          <a:p>
            <a:r>
              <a:rPr lang="en-US" altLang="en-US" dirty="0"/>
              <a:t>Medication/Drug Names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The form of medication usually dictates the route of administration.</a:t>
            </a:r>
          </a:p>
          <a:p>
            <a:r>
              <a:rPr lang="en-US" altLang="en-US" dirty="0"/>
              <a:t>The manufacturer chooses the form to ensure:</a:t>
            </a:r>
          </a:p>
          <a:p>
            <a:pPr lvl="1"/>
            <a:r>
              <a:rPr lang="en-US" altLang="en-US" dirty="0"/>
              <a:t>Proper route of administration</a:t>
            </a:r>
          </a:p>
          <a:p>
            <a:pPr lvl="1"/>
            <a:r>
              <a:rPr lang="en-US" altLang="en-US" dirty="0"/>
              <a:t>Timing of the medication’s release into the bloodstream</a:t>
            </a:r>
          </a:p>
          <a:p>
            <a:pPr lvl="1"/>
            <a:r>
              <a:rPr lang="en-US" altLang="en-US" dirty="0"/>
              <a:t>Effects on the target organs or body systems</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404813" lvl="1" indent="0" algn="r">
              <a:buNone/>
            </a:pPr>
            <a:r>
              <a:rPr lang="en-US" altLang="en-US" b="1" dirty="0"/>
              <a:t>(</a:t>
            </a:r>
            <a:r>
              <a:rPr lang="en-US" altLang="en-US" b="1" dirty="0" err="1"/>
              <a:t>Cont</a:t>
            </a:r>
            <a:r>
              <a:rPr lang="en-US" altLang="en-US" b="1" dirty="0"/>
              <a:t>)</a:t>
            </a:r>
          </a:p>
          <a:p>
            <a:pPr lvl="1"/>
            <a:endParaRPr lang="en-US" altLang="en-US" dirty="0"/>
          </a:p>
        </p:txBody>
      </p:sp>
      <p:sp>
        <p:nvSpPr>
          <p:cNvPr id="4" name="Date Placeholder 3">
            <a:extLst>
              <a:ext uri="{FF2B5EF4-FFF2-40B4-BE49-F238E27FC236}">
                <a16:creationId xmlns:a16="http://schemas.microsoft.com/office/drawing/2014/main" id="{5789A041-CF59-103F-60FA-BDDA75783D5F}"/>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F42063BB-CC1E-A23C-83FE-0EDECEE46FC2}"/>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16</a:t>
            </a:fld>
            <a:endParaRPr lang="en-US" altLang="en-US" dirty="0"/>
          </a:p>
        </p:txBody>
      </p:sp>
      <p:sp>
        <p:nvSpPr>
          <p:cNvPr id="22530" name="Title 1"/>
          <p:cNvSpPr>
            <a:spLocks noGrp="1"/>
          </p:cNvSpPr>
          <p:nvPr>
            <p:ph type="title"/>
          </p:nvPr>
        </p:nvSpPr>
        <p:spPr>
          <a:xfrm>
            <a:off x="370462" y="365125"/>
            <a:ext cx="8458200" cy="1006475"/>
          </a:xfrm>
        </p:spPr>
        <p:txBody>
          <a:bodyPr/>
          <a:lstStyle/>
          <a:p>
            <a:r>
              <a:rPr lang="en-US" altLang="en-US" dirty="0"/>
              <a:t>Medication Forms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DA61B7AB-C352-F1BD-B6A0-813719FF2D4A}"/>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altLang="en-US" dirty="0"/>
              <a:t>Liquids </a:t>
            </a:r>
          </a:p>
          <a:p>
            <a:pPr marL="404813" lvl="1" indent="0">
              <a:buNone/>
            </a:pPr>
            <a:r>
              <a:rPr lang="en-US" altLang="en-US" dirty="0"/>
              <a:t>(Solvent = liquid;  Solute = that which is dissolved)</a:t>
            </a:r>
          </a:p>
          <a:p>
            <a:pPr lvl="1"/>
            <a:r>
              <a:rPr lang="en-US" altLang="en-US" dirty="0"/>
              <a:t>Fluid extracts.</a:t>
            </a:r>
          </a:p>
          <a:p>
            <a:pPr lvl="1"/>
            <a:r>
              <a:rPr lang="en-US" altLang="en-US" dirty="0"/>
              <a:t>Tinctures - extracted chemically with alcohol</a:t>
            </a:r>
          </a:p>
          <a:p>
            <a:pPr lvl="1"/>
            <a:r>
              <a:rPr lang="en-US" altLang="en-US" dirty="0"/>
              <a:t>Spirits - contain volatile chemicals dissolved in alcohol</a:t>
            </a:r>
          </a:p>
          <a:p>
            <a:pPr lvl="1"/>
            <a:r>
              <a:rPr lang="en-US" altLang="en-US" dirty="0"/>
              <a:t>Syrups - dissolved in sugar and water</a:t>
            </a:r>
          </a:p>
          <a:p>
            <a:pPr lvl="1"/>
            <a:r>
              <a:rPr lang="en-US" altLang="en-US" dirty="0"/>
              <a:t>Elixirs - drugs in an alcohol solvent</a:t>
            </a:r>
          </a:p>
          <a:p>
            <a:pPr lvl="1"/>
            <a:r>
              <a:rPr lang="en-US" altLang="en-US" dirty="0"/>
              <a:t>Milks - </a:t>
            </a:r>
            <a:r>
              <a:rPr lang="en-US" dirty="0"/>
              <a:t>colloidal dispersions of insoluble drugs in a liquid medium</a:t>
            </a:r>
            <a:endParaRPr lang="en-US" altLang="en-US" dirty="0"/>
          </a:p>
          <a:p>
            <a:pPr lvl="1"/>
            <a:r>
              <a:rPr lang="en-US" altLang="en-US" dirty="0"/>
              <a:t>Emulsions - oily substance is mixed with a solvent</a:t>
            </a:r>
          </a:p>
          <a:p>
            <a:pPr lvl="1"/>
            <a:r>
              <a:rPr lang="en-US" altLang="en-US" dirty="0"/>
              <a:t>Liniments - </a:t>
            </a:r>
            <a:r>
              <a:rPr lang="en-US" dirty="0"/>
              <a:t>medicated topical preparation for application to the skin</a:t>
            </a:r>
            <a:r>
              <a:rPr lang="en-US" altLang="en-US" dirty="0"/>
              <a:t> </a:t>
            </a:r>
          </a:p>
          <a:p>
            <a:pPr marL="404813" lvl="1" indent="0" algn="r">
              <a:buNone/>
            </a:pPr>
            <a:r>
              <a:rPr lang="en-US" altLang="en-US" b="1" dirty="0"/>
              <a:t>(</a:t>
            </a:r>
            <a:r>
              <a:rPr lang="en-US" altLang="en-US" b="1" dirty="0" err="1"/>
              <a:t>Cont</a:t>
            </a:r>
            <a:r>
              <a:rPr lang="en-US" altLang="en-US" b="1" dirty="0"/>
              <a:t>)</a:t>
            </a:r>
            <a:endParaRPr lang="en-US" altLang="en-US" dirty="0"/>
          </a:p>
          <a:p>
            <a:pPr lvl="1"/>
            <a:endParaRPr lang="en-US" altLang="en-US" dirty="0"/>
          </a:p>
        </p:txBody>
      </p:sp>
      <p:sp>
        <p:nvSpPr>
          <p:cNvPr id="6" name="Date Placeholder 5">
            <a:extLst>
              <a:ext uri="{FF2B5EF4-FFF2-40B4-BE49-F238E27FC236}">
                <a16:creationId xmlns:a16="http://schemas.microsoft.com/office/drawing/2014/main" id="{34583305-D4EE-1217-43A2-56FBF8231B63}"/>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56C9DFD7-7B89-390F-78EC-8D0D597B5661}"/>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17</a:t>
            </a:fld>
            <a:endParaRPr lang="en-US" altLang="en-US" dirty="0"/>
          </a:p>
        </p:txBody>
      </p:sp>
      <p:sp>
        <p:nvSpPr>
          <p:cNvPr id="16" name="Title 15">
            <a:extLst>
              <a:ext uri="{FF2B5EF4-FFF2-40B4-BE49-F238E27FC236}">
                <a16:creationId xmlns:a16="http://schemas.microsoft.com/office/drawing/2014/main" id="{87282238-6C70-B5DF-53E3-9C1897852DF7}"/>
              </a:ext>
            </a:extLst>
          </p:cNvPr>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Summary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D6368D28-8D46-05AF-2B4A-7A351EA06137}"/>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altLang="en-US" dirty="0"/>
              <a:t>Solid drugs </a:t>
            </a:r>
          </a:p>
          <a:p>
            <a:pPr lvl="1"/>
            <a:r>
              <a:rPr lang="en-US" altLang="en-US" dirty="0"/>
              <a:t>Extracts - concentrates</a:t>
            </a:r>
          </a:p>
          <a:p>
            <a:pPr lvl="1"/>
            <a:r>
              <a:rPr lang="en-US" altLang="en-US" dirty="0"/>
              <a:t>Powders - self explanatory</a:t>
            </a:r>
          </a:p>
          <a:p>
            <a:pPr lvl="1"/>
            <a:r>
              <a:rPr lang="en-US" altLang="en-US" dirty="0"/>
              <a:t>Pills - easy to swallow shape and form</a:t>
            </a:r>
          </a:p>
          <a:p>
            <a:pPr lvl="1"/>
            <a:r>
              <a:rPr lang="en-US" altLang="en-US" dirty="0"/>
              <a:t>Capsules - gelatin containers with powder</a:t>
            </a:r>
          </a:p>
          <a:p>
            <a:pPr lvl="1"/>
            <a:r>
              <a:rPr lang="en-US" altLang="en-US" dirty="0"/>
              <a:t>Tablets - compressed powder in pill form</a:t>
            </a:r>
          </a:p>
          <a:p>
            <a:r>
              <a:rPr lang="en-US" altLang="en-US" dirty="0"/>
              <a:t>Not solids or liquids.</a:t>
            </a:r>
          </a:p>
          <a:p>
            <a:pPr lvl="1"/>
            <a:r>
              <a:rPr lang="en-US" altLang="en-US" dirty="0"/>
              <a:t>Ampule (or ampoule).</a:t>
            </a:r>
          </a:p>
          <a:p>
            <a:pPr lvl="1"/>
            <a:r>
              <a:rPr lang="en-US" altLang="en-US" dirty="0"/>
              <a:t>Vial</a:t>
            </a:r>
          </a:p>
          <a:p>
            <a:pPr lvl="1"/>
            <a:r>
              <a:rPr lang="en-US" altLang="en-US" dirty="0"/>
              <a:t>Suppositories.</a:t>
            </a:r>
          </a:p>
          <a:p>
            <a:pPr lvl="1"/>
            <a:r>
              <a:rPr lang="en-US" altLang="en-US" dirty="0"/>
              <a:t>Ointments.</a:t>
            </a:r>
          </a:p>
          <a:p>
            <a:pPr lvl="1"/>
            <a:r>
              <a:rPr lang="en-US" altLang="en-US" dirty="0"/>
              <a:t>Troches or lozenges.</a:t>
            </a:r>
          </a:p>
          <a:p>
            <a:pPr marL="404813" lvl="1" indent="0" algn="r">
              <a:buNone/>
            </a:pPr>
            <a:r>
              <a:rPr lang="en-US" altLang="en-US" b="1" dirty="0"/>
              <a:t>(</a:t>
            </a:r>
            <a:r>
              <a:rPr lang="en-US" altLang="en-US" b="1" dirty="0" err="1"/>
              <a:t>Cont</a:t>
            </a:r>
            <a:r>
              <a:rPr lang="en-US" altLang="en-US" b="1" dirty="0"/>
              <a:t>)</a:t>
            </a:r>
            <a:endParaRPr lang="en-US" altLang="en-US" dirty="0"/>
          </a:p>
          <a:p>
            <a:pPr lvl="1"/>
            <a:endParaRPr lang="en-US" altLang="en-US" dirty="0"/>
          </a:p>
          <a:p>
            <a:pPr lvl="1"/>
            <a:endParaRPr lang="en-US" altLang="en-US" dirty="0"/>
          </a:p>
        </p:txBody>
      </p:sp>
      <p:sp>
        <p:nvSpPr>
          <p:cNvPr id="7" name="Date Placeholder 6">
            <a:extLst>
              <a:ext uri="{FF2B5EF4-FFF2-40B4-BE49-F238E27FC236}">
                <a16:creationId xmlns:a16="http://schemas.microsoft.com/office/drawing/2014/main" id="{DE347F66-365D-3BCE-BE47-04EC42C9D4C7}"/>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1931A3D1-E3AA-C5A5-A31B-51AE23C12556}"/>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18</a:t>
            </a:fld>
            <a:endParaRPr lang="en-US" altLang="en-US" dirty="0"/>
          </a:p>
        </p:txBody>
      </p:sp>
      <p:sp>
        <p:nvSpPr>
          <p:cNvPr id="6" name="Title 5">
            <a:extLst>
              <a:ext uri="{FF2B5EF4-FFF2-40B4-BE49-F238E27FC236}">
                <a16:creationId xmlns:a16="http://schemas.microsoft.com/office/drawing/2014/main" id="{2EB07BFA-FF2F-7C5C-B7B8-3E8CF0B333F3}"/>
              </a:ext>
            </a:extLst>
          </p:cNvPr>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Summary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0117F4C-22B7-9E3C-A69A-5BCE4DCB3F25}"/>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pPr marL="0" indent="0">
              <a:buNone/>
            </a:pPr>
            <a:r>
              <a:rPr lang="en-US" altLang="en-US" dirty="0"/>
              <a:t>Lotions</a:t>
            </a:r>
          </a:p>
          <a:p>
            <a:pPr marL="404813" lvl="1" indent="0">
              <a:buNone/>
            </a:pPr>
            <a:r>
              <a:rPr lang="en-US" altLang="en-US" dirty="0"/>
              <a:t>Usually aqueous preparations that contain suspended matter.</a:t>
            </a:r>
          </a:p>
          <a:p>
            <a:pPr marL="404813" lvl="1" indent="0">
              <a:buNone/>
            </a:pPr>
            <a:r>
              <a:rPr lang="en-US" altLang="en-US" dirty="0"/>
              <a:t>Applications (usually applied to the skin by patting).</a:t>
            </a:r>
          </a:p>
          <a:p>
            <a:pPr marL="801688" lvl="2" indent="0">
              <a:buNone/>
            </a:pPr>
            <a:r>
              <a:rPr lang="en-US" altLang="en-US" dirty="0"/>
              <a:t>Uses</a:t>
            </a:r>
          </a:p>
          <a:p>
            <a:pPr marL="1025525" lvl="3" indent="0">
              <a:buNone/>
            </a:pPr>
            <a:r>
              <a:rPr lang="en-US" altLang="en-US" dirty="0"/>
              <a:t>Cleansing</a:t>
            </a:r>
          </a:p>
          <a:p>
            <a:pPr marL="1025525" lvl="3" indent="0">
              <a:buNone/>
            </a:pPr>
            <a:r>
              <a:rPr lang="en-US" altLang="en-US" dirty="0"/>
              <a:t>Astringent (drawing action).</a:t>
            </a:r>
          </a:p>
          <a:p>
            <a:pPr marL="404813" lvl="1" indent="0">
              <a:buNone/>
            </a:pPr>
            <a:r>
              <a:rPr lang="en-US" altLang="en-US" dirty="0"/>
              <a:t>Need to shake well before using, e.g. calamine.</a:t>
            </a:r>
          </a:p>
          <a:p>
            <a:pPr marL="0" indent="0">
              <a:buNone/>
            </a:pPr>
            <a:r>
              <a:rPr lang="en-US" altLang="en-US" dirty="0"/>
              <a:t>Solutions - drugs dissolved in water</a:t>
            </a:r>
          </a:p>
          <a:p>
            <a:pPr marL="404813" lvl="1" indent="0">
              <a:buNone/>
            </a:pPr>
            <a:r>
              <a:rPr lang="en-US" dirty="0" err="1"/>
              <a:t>D5W</a:t>
            </a:r>
            <a:r>
              <a:rPr lang="en-US" dirty="0"/>
              <a:t> (dextrose 5% in water) can  be used as a diluent to prepare other injectable medications for IV administration. </a:t>
            </a:r>
          </a:p>
          <a:p>
            <a:pPr marL="404813" lvl="1" indent="0" algn="r">
              <a:buNone/>
            </a:pPr>
            <a:r>
              <a:rPr lang="en-US" altLang="en-US" b="1" dirty="0"/>
              <a:t>(</a:t>
            </a:r>
            <a:r>
              <a:rPr lang="en-US" altLang="en-US" b="1" dirty="0" err="1"/>
              <a:t>Cont</a:t>
            </a:r>
            <a:r>
              <a:rPr lang="en-US" altLang="en-US" b="1" dirty="0"/>
              <a:t>)</a:t>
            </a:r>
            <a:endParaRPr lang="en-US" altLang="en-US" dirty="0"/>
          </a:p>
        </p:txBody>
      </p:sp>
      <p:sp>
        <p:nvSpPr>
          <p:cNvPr id="6" name="Date Placeholder 5">
            <a:extLst>
              <a:ext uri="{FF2B5EF4-FFF2-40B4-BE49-F238E27FC236}">
                <a16:creationId xmlns:a16="http://schemas.microsoft.com/office/drawing/2014/main" id="{D0393A68-D149-C917-5523-42EC17FF3103}"/>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A828BCBA-80AD-A355-1A73-0CB0D4EAAB0F}"/>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19</a:t>
            </a:fld>
            <a:endParaRPr lang="en-US" altLang="en-US" dirty="0"/>
          </a:p>
        </p:txBody>
      </p:sp>
      <p:sp>
        <p:nvSpPr>
          <p:cNvPr id="7" name="Title 15">
            <a:extLst>
              <a:ext uri="{FF2B5EF4-FFF2-40B4-BE49-F238E27FC236}">
                <a16:creationId xmlns:a16="http://schemas.microsoft.com/office/drawing/2014/main" id="{883586FA-45F3-A111-516C-87F0E5606D03}"/>
              </a:ext>
            </a:extLst>
          </p:cNvPr>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Summary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70462" y="1543455"/>
            <a:ext cx="8458200" cy="4876800"/>
          </a:xfrm>
        </p:spPr>
        <p:txBody>
          <a:bodyPr vert="horz" lIns="91440" tIns="45720" rIns="171450" bIns="45720" rtlCol="0">
            <a:normAutofit/>
          </a:bodyPr>
          <a:lstStyle/>
          <a:p>
            <a:r>
              <a:rPr lang="en-US" altLang="en-US" dirty="0"/>
              <a:t>Pharmacology</a:t>
            </a:r>
          </a:p>
          <a:p>
            <a:r>
              <a:rPr lang="en-US" altLang="en-US" dirty="0"/>
              <a:t>Applies fundamental knowledge of the medications that the EMT may assist/administer to a patient during an emergency.</a:t>
            </a:r>
          </a:p>
        </p:txBody>
      </p:sp>
      <p:sp>
        <p:nvSpPr>
          <p:cNvPr id="5122" name="Rectangle 2"/>
          <p:cNvSpPr>
            <a:spLocks noGrp="1" noChangeArrowheads="1"/>
          </p:cNvSpPr>
          <p:nvPr>
            <p:ph type="title"/>
          </p:nvPr>
        </p:nvSpPr>
        <p:spPr>
          <a:xfrm>
            <a:off x="370462" y="365125"/>
            <a:ext cx="8458200" cy="1006475"/>
          </a:xfrm>
        </p:spPr>
        <p:txBody>
          <a:bodyPr/>
          <a:lstStyle/>
          <a:p>
            <a:r>
              <a:rPr lang="en-US" altLang="en-US" dirty="0"/>
              <a:t>National EMS Education Standard Competencies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Capsules are gelatin shells filled with powdered or liquid medication.</a:t>
            </a:r>
          </a:p>
          <a:p>
            <a:r>
              <a:rPr lang="en-US" altLang="en-US" dirty="0"/>
              <a:t>Tablets often contain other materials that are mixed with the medication and compressed.</a:t>
            </a:r>
          </a:p>
        </p:txBody>
      </p:sp>
      <p:sp>
        <p:nvSpPr>
          <p:cNvPr id="4" name="Date Placeholder 3">
            <a:extLst>
              <a:ext uri="{FF2B5EF4-FFF2-40B4-BE49-F238E27FC236}">
                <a16:creationId xmlns:a16="http://schemas.microsoft.com/office/drawing/2014/main" id="{17FB8F19-DBB4-C7EC-4333-09792E2BE4F6}"/>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C4F2074E-CA7C-759B-0712-F050B73A26A5}"/>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20</a:t>
            </a:fld>
            <a:endParaRPr lang="en-US" altLang="en-US" dirty="0"/>
          </a:p>
        </p:txBody>
      </p:sp>
      <p:sp>
        <p:nvSpPr>
          <p:cNvPr id="24578" name="Title 1"/>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Tablets and Capsules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custDataLst>
              <p:tags r:id="rId1"/>
            </p:custDataLst>
          </p:nvPr>
        </p:nvSpPr>
        <p:spPr>
          <a:xfrm>
            <a:off x="370462" y="1543455"/>
            <a:ext cx="8458200" cy="4876800"/>
          </a:xfrm>
        </p:spPr>
        <p:txBody>
          <a:bodyPr vert="horz" lIns="91440" tIns="45720" rIns="171450" bIns="45720" rtlCol="0">
            <a:normAutofit/>
          </a:bodyPr>
          <a:lstStyle/>
          <a:p>
            <a:r>
              <a:rPr lang="en-US" altLang="en-US" dirty="0"/>
              <a:t>A solution is a liquid mixture of substances.</a:t>
            </a:r>
          </a:p>
          <a:p>
            <a:pPr lvl="1"/>
            <a:r>
              <a:rPr lang="en-US" altLang="en-US" dirty="0"/>
              <a:t>Will not separate by filtering or letting it stand</a:t>
            </a:r>
          </a:p>
          <a:p>
            <a:pPr lvl="1"/>
            <a:r>
              <a:rPr lang="en-US" altLang="en-US" dirty="0"/>
              <a:t>Can be given as an IV, IM, or SC injection</a:t>
            </a:r>
          </a:p>
          <a:p>
            <a:r>
              <a:rPr lang="en-US" altLang="en-US" dirty="0"/>
              <a:t>A suspension is substance that does not dissolve well in liquids.</a:t>
            </a:r>
          </a:p>
          <a:p>
            <a:pPr lvl="1"/>
            <a:r>
              <a:rPr lang="en-US" altLang="en-US" dirty="0"/>
              <a:t>Will separate if it stands or is filtered.</a:t>
            </a:r>
          </a:p>
          <a:p>
            <a:endParaRPr lang="en-US" altLang="en-US" dirty="0"/>
          </a:p>
        </p:txBody>
      </p:sp>
      <p:sp>
        <p:nvSpPr>
          <p:cNvPr id="4" name="Date Placeholder 3">
            <a:extLst>
              <a:ext uri="{FF2B5EF4-FFF2-40B4-BE49-F238E27FC236}">
                <a16:creationId xmlns:a16="http://schemas.microsoft.com/office/drawing/2014/main" id="{27A74C6D-EE36-0955-894F-D81516AF834F}"/>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1BC80FC7-3320-507B-9AFB-CEE8C2992E09}"/>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21</a:t>
            </a:fld>
            <a:endParaRPr lang="en-US" altLang="en-US" dirty="0"/>
          </a:p>
        </p:txBody>
      </p:sp>
      <p:sp>
        <p:nvSpPr>
          <p:cNvPr id="25602" name="Title 1"/>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Solutions and Suspensions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Include lotions, creams, and ointments</a:t>
            </a:r>
          </a:p>
          <a:p>
            <a:r>
              <a:rPr lang="en-US" altLang="en-US" dirty="0"/>
              <a:t>Applied to skin surface and affect only that area</a:t>
            </a:r>
          </a:p>
          <a:p>
            <a:r>
              <a:rPr lang="en-US" altLang="en-US" dirty="0"/>
              <a:t>Examples</a:t>
            </a:r>
          </a:p>
          <a:p>
            <a:pPr lvl="1"/>
            <a:r>
              <a:rPr lang="en-US" altLang="en-US" dirty="0"/>
              <a:t>	Lotion: calamine lotion</a:t>
            </a:r>
          </a:p>
          <a:p>
            <a:pPr lvl="1"/>
            <a:r>
              <a:rPr lang="en-US" altLang="en-US" dirty="0"/>
              <a:t>	Cream: hydrocortisone cream</a:t>
            </a:r>
          </a:p>
          <a:p>
            <a:pPr lvl="1"/>
            <a:r>
              <a:rPr lang="en-US" altLang="en-US" dirty="0"/>
              <a:t>	Ointment: Neosporin ointment</a:t>
            </a:r>
          </a:p>
        </p:txBody>
      </p:sp>
      <p:sp>
        <p:nvSpPr>
          <p:cNvPr id="4" name="Date Placeholder 3">
            <a:extLst>
              <a:ext uri="{FF2B5EF4-FFF2-40B4-BE49-F238E27FC236}">
                <a16:creationId xmlns:a16="http://schemas.microsoft.com/office/drawing/2014/main" id="{20900D3C-CABA-E98C-8456-6A8725786353}"/>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F93F33E7-8E23-7101-54A5-16CA67FD16A1}"/>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22</a:t>
            </a:fld>
            <a:endParaRPr lang="en-US" altLang="en-US" dirty="0"/>
          </a:p>
        </p:txBody>
      </p:sp>
      <p:sp>
        <p:nvSpPr>
          <p:cNvPr id="28674" name="Title 1"/>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Topical Medications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Designed to be absorbed through the skin</a:t>
            </a:r>
          </a:p>
          <a:p>
            <a:r>
              <a:rPr lang="en-US" altLang="en-US" dirty="0"/>
              <a:t>Also referred to as transdermal</a:t>
            </a:r>
          </a:p>
          <a:p>
            <a:r>
              <a:rPr lang="en-US" altLang="en-US" dirty="0"/>
              <a:t>May have systemic effects</a:t>
            </a:r>
          </a:p>
          <a:p>
            <a:r>
              <a:rPr lang="en-US" altLang="en-US" dirty="0"/>
              <a:t>If you touch the medication with your skin, you will absorb it just like the patient.</a:t>
            </a:r>
          </a:p>
          <a:p>
            <a:endParaRPr lang="en-US" altLang="en-US" dirty="0"/>
          </a:p>
          <a:p>
            <a:endParaRPr lang="en-US" altLang="en-US" dirty="0"/>
          </a:p>
        </p:txBody>
      </p:sp>
      <p:sp>
        <p:nvSpPr>
          <p:cNvPr id="4" name="Date Placeholder 3">
            <a:extLst>
              <a:ext uri="{FF2B5EF4-FFF2-40B4-BE49-F238E27FC236}">
                <a16:creationId xmlns:a16="http://schemas.microsoft.com/office/drawing/2014/main" id="{919B434E-5F79-23F9-EB57-8EE7D1CCEF11}"/>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3643E4D7-80E6-7D0F-F554-F87667635C45}"/>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23</a:t>
            </a:fld>
            <a:endParaRPr lang="en-US" altLang="en-US" dirty="0"/>
          </a:p>
        </p:txBody>
      </p:sp>
      <p:sp>
        <p:nvSpPr>
          <p:cNvPr id="29698" name="Title 1"/>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Transcutaneous Medications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Liquids or solids if broken </a:t>
            </a:r>
            <a:br>
              <a:rPr lang="en-US" altLang="en-US" dirty="0"/>
            </a:br>
            <a:r>
              <a:rPr lang="en-US" altLang="en-US" dirty="0"/>
              <a:t>into small enough droplets</a:t>
            </a:r>
            <a:br>
              <a:rPr lang="en-US" altLang="en-US" dirty="0"/>
            </a:br>
            <a:r>
              <a:rPr lang="en-US" altLang="en-US" dirty="0"/>
              <a:t>or particles may be </a:t>
            </a:r>
            <a:br>
              <a:rPr lang="en-US" altLang="en-US" dirty="0"/>
            </a:br>
            <a:r>
              <a:rPr lang="en-US" altLang="en-US" dirty="0"/>
              <a:t>inhaled.</a:t>
            </a:r>
          </a:p>
          <a:p>
            <a:r>
              <a:rPr lang="en-US" altLang="en-US" dirty="0"/>
              <a:t>A metered-dose inhaler </a:t>
            </a:r>
            <a:br>
              <a:rPr lang="en-US" altLang="en-US" dirty="0"/>
            </a:br>
            <a:r>
              <a:rPr lang="en-US" altLang="en-US" dirty="0"/>
              <a:t>(MDI) directs such </a:t>
            </a:r>
            <a:br>
              <a:rPr lang="en-US" altLang="en-US" dirty="0"/>
            </a:br>
            <a:r>
              <a:rPr lang="en-US" altLang="en-US" dirty="0"/>
              <a:t>substances through the </a:t>
            </a:r>
            <a:br>
              <a:rPr lang="en-US" altLang="en-US" dirty="0"/>
            </a:br>
            <a:r>
              <a:rPr lang="en-US" altLang="en-US" dirty="0"/>
              <a:t>mouth into lungs.</a:t>
            </a:r>
          </a:p>
          <a:p>
            <a:r>
              <a:rPr lang="en-US" altLang="en-US" dirty="0"/>
              <a:t>Metered-Dose:  Delivers the </a:t>
            </a:r>
            <a:br>
              <a:rPr lang="en-US" altLang="en-US" dirty="0"/>
            </a:br>
            <a:r>
              <a:rPr lang="en-US" altLang="en-US" dirty="0"/>
              <a:t>same amount (dose) each </a:t>
            </a:r>
            <a:br>
              <a:rPr lang="en-US" altLang="en-US" dirty="0"/>
            </a:br>
            <a:r>
              <a:rPr lang="en-US" altLang="en-US" dirty="0"/>
              <a:t>time</a:t>
            </a:r>
          </a:p>
        </p:txBody>
      </p:sp>
      <p:sp>
        <p:nvSpPr>
          <p:cNvPr id="8" name="Date Placeholder 7">
            <a:extLst>
              <a:ext uri="{FF2B5EF4-FFF2-40B4-BE49-F238E27FC236}">
                <a16:creationId xmlns:a16="http://schemas.microsoft.com/office/drawing/2014/main" id="{BA7D85A2-4E2B-EAA6-6098-B670B098C22B}"/>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9" name="Slide Number Placeholder 8">
            <a:extLst>
              <a:ext uri="{FF2B5EF4-FFF2-40B4-BE49-F238E27FC236}">
                <a16:creationId xmlns:a16="http://schemas.microsoft.com/office/drawing/2014/main" id="{28E39653-DCEA-A35A-03F1-3D3F8C6BFC01}"/>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24</a:t>
            </a:fld>
            <a:endParaRPr lang="en-US" altLang="en-US" dirty="0"/>
          </a:p>
        </p:txBody>
      </p:sp>
      <p:sp>
        <p:nvSpPr>
          <p:cNvPr id="27650" name="Title 1"/>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Metered-Dose Inhalers </a:t>
            </a:r>
          </a:p>
        </p:txBody>
      </p:sp>
      <p:pic>
        <p:nvPicPr>
          <p:cNvPr id="2050" name="Picture 2" descr="A photo shows an inhal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030" y="1371600"/>
            <a:ext cx="3673043" cy="26601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82657" y="3981855"/>
            <a:ext cx="3704303" cy="1938992"/>
          </a:xfrm>
          <a:prstGeom prst="rect">
            <a:avLst/>
          </a:prstGeom>
        </p:spPr>
        <p:txBody>
          <a:bodyPr wrap="square">
            <a:spAutoFit/>
          </a:bodyPr>
          <a:lstStyle/>
          <a:p>
            <a:r>
              <a:rPr lang="en-US" sz="2000" b="1" dirty="0"/>
              <a:t>FIGURE 12-2 </a:t>
            </a:r>
            <a:r>
              <a:rPr lang="en-US" sz="2000" dirty="0"/>
              <a:t>Some medications are inhaled into the lungs with a metered-dose inhaler so that they can be absorbed into the bloodstream near the site of desired action more quickly.</a:t>
            </a:r>
          </a:p>
        </p:txBody>
      </p:sp>
      <p:sp>
        <p:nvSpPr>
          <p:cNvPr id="3" name="Rectangle 2"/>
          <p:cNvSpPr/>
          <p:nvPr/>
        </p:nvSpPr>
        <p:spPr>
          <a:xfrm>
            <a:off x="7234809" y="1372724"/>
            <a:ext cx="1385316"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 Jones &amp; Bartlett Learning.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Semiliquid</a:t>
            </a:r>
          </a:p>
          <a:p>
            <a:r>
              <a:rPr lang="en-US" altLang="en-US" dirty="0"/>
              <a:t>Administered in capsules </a:t>
            </a:r>
            <a:br>
              <a:rPr lang="en-US" altLang="en-US" dirty="0"/>
            </a:br>
            <a:r>
              <a:rPr lang="en-US" altLang="en-US" dirty="0"/>
              <a:t>or through plastic tubes</a:t>
            </a:r>
          </a:p>
          <a:p>
            <a:r>
              <a:rPr lang="en-US" altLang="en-US" dirty="0"/>
              <a:t>Example: oral glucose for </a:t>
            </a:r>
            <a:br>
              <a:rPr lang="en-US" altLang="en-US" dirty="0"/>
            </a:br>
            <a:r>
              <a:rPr lang="en-US" altLang="en-US" dirty="0"/>
              <a:t>patient with diabetes</a:t>
            </a:r>
          </a:p>
        </p:txBody>
      </p:sp>
      <p:sp>
        <p:nvSpPr>
          <p:cNvPr id="8" name="Date Placeholder 7">
            <a:extLst>
              <a:ext uri="{FF2B5EF4-FFF2-40B4-BE49-F238E27FC236}">
                <a16:creationId xmlns:a16="http://schemas.microsoft.com/office/drawing/2014/main" id="{AA843357-CB20-DB8B-F3C0-DCAC6EA351C9}"/>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9" name="Slide Number Placeholder 8">
            <a:extLst>
              <a:ext uri="{FF2B5EF4-FFF2-40B4-BE49-F238E27FC236}">
                <a16:creationId xmlns:a16="http://schemas.microsoft.com/office/drawing/2014/main" id="{57C453C7-7851-3744-CA18-A7D6F93B8C0B}"/>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25</a:t>
            </a:fld>
            <a:endParaRPr lang="en-US" altLang="en-US" dirty="0"/>
          </a:p>
        </p:txBody>
      </p:sp>
      <p:sp>
        <p:nvSpPr>
          <p:cNvPr id="31746" name="Title 1"/>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Gels</a:t>
            </a:r>
          </a:p>
        </p:txBody>
      </p:sp>
      <p:pic>
        <p:nvPicPr>
          <p:cNvPr id="3074" name="Picture 2" descr="A photo shows a gel tube and a tablet container of oral glucos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64790"/>
            <a:ext cx="3930138" cy="30618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66852" y="4598448"/>
            <a:ext cx="3900948" cy="1015663"/>
          </a:xfrm>
          <a:prstGeom prst="rect">
            <a:avLst/>
          </a:prstGeom>
        </p:spPr>
        <p:txBody>
          <a:bodyPr wrap="square">
            <a:spAutoFit/>
          </a:bodyPr>
          <a:lstStyle/>
          <a:p>
            <a:r>
              <a:rPr lang="en-US" sz="2000" b="1" dirty="0"/>
              <a:t>FIGURE 12-4 </a:t>
            </a:r>
            <a:r>
              <a:rPr lang="en-US" sz="2000" dirty="0"/>
              <a:t>Oral glucose, used in diabetic emergencies, is available in gel and tablet forms.</a:t>
            </a:r>
          </a:p>
        </p:txBody>
      </p:sp>
      <p:sp>
        <p:nvSpPr>
          <p:cNvPr id="3" name="Rectangle 2"/>
          <p:cNvSpPr/>
          <p:nvPr/>
        </p:nvSpPr>
        <p:spPr>
          <a:xfrm>
            <a:off x="7443346" y="4015165"/>
            <a:ext cx="1385316"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 Jones &amp; Bartlett Learning.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Usually delivered through a (non-rebreathing) mask or nasal cannula</a:t>
            </a:r>
          </a:p>
          <a:p>
            <a:r>
              <a:rPr lang="en-US" altLang="en-US" dirty="0"/>
              <a:t>Outside the operating room, most commonly used is oxygen</a:t>
            </a:r>
          </a:p>
        </p:txBody>
      </p:sp>
      <p:sp>
        <p:nvSpPr>
          <p:cNvPr id="4" name="Date Placeholder 3">
            <a:extLst>
              <a:ext uri="{FF2B5EF4-FFF2-40B4-BE49-F238E27FC236}">
                <a16:creationId xmlns:a16="http://schemas.microsoft.com/office/drawing/2014/main" id="{1BE8CAD3-CF1E-485F-AFEF-A8B7B9DCD824}"/>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A1F15459-B328-6717-7380-618C1A2D9175}"/>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26</a:t>
            </a:fld>
            <a:endParaRPr lang="en-US" altLang="en-US" dirty="0"/>
          </a:p>
        </p:txBody>
      </p:sp>
      <p:sp>
        <p:nvSpPr>
          <p:cNvPr id="32770" name="Title 1"/>
          <p:cNvSpPr>
            <a:spLocks noGrp="1"/>
          </p:cNvSpPr>
          <p:nvPr>
            <p:ph type="title"/>
          </p:nvPr>
        </p:nvSpPr>
        <p:spPr>
          <a:xfrm>
            <a:off x="370462" y="365125"/>
            <a:ext cx="8458200" cy="1006475"/>
          </a:xfrm>
        </p:spPr>
        <p:txBody>
          <a:bodyPr/>
          <a:lstStyle/>
          <a:p>
            <a:r>
              <a:rPr lang="en-US" altLang="en-US" dirty="0"/>
              <a:t>Medication Forms</a:t>
            </a:r>
            <a:br>
              <a:rPr lang="en-US" altLang="en-US" dirty="0"/>
            </a:br>
            <a:r>
              <a:rPr lang="en-US" altLang="en-US" dirty="0"/>
              <a:t>	Gases for Inhalation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8008EFF-523A-3207-0B8F-51C180E7FF62}"/>
              </a:ext>
            </a:extLst>
          </p:cNvPr>
          <p:cNvSpPr>
            <a:spLocks noGrp="1"/>
          </p:cNvSpPr>
          <p:nvPr>
            <p:ph idx="1"/>
          </p:nvPr>
        </p:nvSpPr>
        <p:spPr/>
        <p:txBody>
          <a:bodyPr/>
          <a:lstStyle/>
          <a:p>
            <a:endParaRPr lang="en-US"/>
          </a:p>
        </p:txBody>
      </p:sp>
      <p:sp>
        <p:nvSpPr>
          <p:cNvPr id="6" name="Date Placeholder 5">
            <a:extLst>
              <a:ext uri="{FF2B5EF4-FFF2-40B4-BE49-F238E27FC236}">
                <a16:creationId xmlns:a16="http://schemas.microsoft.com/office/drawing/2014/main" id="{E1BA4C12-C642-D0CE-7EFB-369E507AA63F}"/>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3" name="Slide Number Placeholder 2">
            <a:extLst>
              <a:ext uri="{FF2B5EF4-FFF2-40B4-BE49-F238E27FC236}">
                <a16:creationId xmlns:a16="http://schemas.microsoft.com/office/drawing/2014/main" id="{C101D166-D2C4-7900-401C-CA8E7D89F605}"/>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27</a:t>
            </a:fld>
            <a:endParaRPr lang="en-US" altLang="en-US" dirty="0"/>
          </a:p>
        </p:txBody>
      </p:sp>
      <p:sp>
        <p:nvSpPr>
          <p:cNvPr id="14" name="Title 13">
            <a:extLst>
              <a:ext uri="{FF2B5EF4-FFF2-40B4-BE49-F238E27FC236}">
                <a16:creationId xmlns:a16="http://schemas.microsoft.com/office/drawing/2014/main" id="{C6D28A0E-8B9B-7187-DF89-2EC433D94564}"/>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70DAD65D-B942-6A6C-331F-B0E4F8B7E4FC}"/>
              </a:ext>
            </a:extLst>
          </p:cNvPr>
          <p:cNvPicPr>
            <a:picLocks noChangeAspect="1"/>
          </p:cNvPicPr>
          <p:nvPr/>
        </p:nvPicPr>
        <p:blipFill>
          <a:blip r:embed="rId2"/>
          <a:stretch>
            <a:fillRect/>
          </a:stretch>
        </p:blipFill>
        <p:spPr>
          <a:xfrm>
            <a:off x="0" y="228600"/>
            <a:ext cx="9144000" cy="6248399"/>
          </a:xfrm>
          <a:prstGeom prst="rect">
            <a:avLst/>
          </a:prstGeom>
        </p:spPr>
      </p:pic>
    </p:spTree>
    <p:extLst>
      <p:ext uri="{BB962C8B-B14F-4D97-AF65-F5344CB8AC3E}">
        <p14:creationId xmlns:p14="http://schemas.microsoft.com/office/powerpoint/2010/main" val="3730109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027E9D1D-C6E2-7551-3FCA-93905063841B}"/>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dirty="0"/>
              <a:t>How a drug or other substance produces an effect in the body. </a:t>
            </a:r>
          </a:p>
          <a:p>
            <a:r>
              <a:rPr lang="en-US" dirty="0"/>
              <a:t>Drug's mechanism of action</a:t>
            </a:r>
          </a:p>
          <a:p>
            <a:pPr lvl="1"/>
            <a:r>
              <a:rPr lang="en-US" dirty="0"/>
              <a:t>How it affects a specific target in a cell (such as an enzyme), or a cell function (such as cell growth).</a:t>
            </a:r>
          </a:p>
          <a:p>
            <a:r>
              <a:rPr lang="en-US" altLang="en-US" dirty="0"/>
              <a:t>Factors that influence action of drugs</a:t>
            </a:r>
          </a:p>
          <a:p>
            <a:endParaRPr lang="en-US" altLang="en-US" dirty="0"/>
          </a:p>
          <a:p>
            <a:endParaRPr lang="en-US" altLang="en-US" sz="1800" dirty="0"/>
          </a:p>
          <a:p>
            <a:pPr lvl="1"/>
            <a:r>
              <a:rPr lang="en-US" altLang="en-US" dirty="0"/>
              <a:t>Dosage: </a:t>
            </a:r>
          </a:p>
          <a:p>
            <a:pPr lvl="2"/>
            <a:r>
              <a:rPr lang="en-US" altLang="en-US" dirty="0"/>
              <a:t>Minimal, Maximal, Toxic, Lethal.</a:t>
            </a:r>
          </a:p>
          <a:p>
            <a:pPr lvl="1"/>
            <a:endParaRPr lang="en-US" altLang="en-US" dirty="0"/>
          </a:p>
          <a:p>
            <a:endParaRPr lang="en-US" altLang="en-US" dirty="0"/>
          </a:p>
          <a:p>
            <a:pPr lvl="1"/>
            <a:endParaRPr lang="en-US" altLang="en-US" dirty="0"/>
          </a:p>
        </p:txBody>
      </p:sp>
      <p:sp>
        <p:nvSpPr>
          <p:cNvPr id="7" name="Date Placeholder 6">
            <a:extLst>
              <a:ext uri="{FF2B5EF4-FFF2-40B4-BE49-F238E27FC236}">
                <a16:creationId xmlns:a16="http://schemas.microsoft.com/office/drawing/2014/main" id="{16DF99B0-6A2F-B2F0-6F83-1C86827E033B}"/>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F8CDAA62-94AD-2542-5F3C-087BC56B6A81}"/>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28</a:t>
            </a:fld>
            <a:endParaRPr lang="en-US" altLang="en-US" dirty="0"/>
          </a:p>
        </p:txBody>
      </p:sp>
      <p:sp>
        <p:nvSpPr>
          <p:cNvPr id="6" name="Title 5">
            <a:extLst>
              <a:ext uri="{FF2B5EF4-FFF2-40B4-BE49-F238E27FC236}">
                <a16:creationId xmlns:a16="http://schemas.microsoft.com/office/drawing/2014/main" id="{E7CFB40C-8DF7-AA7E-4910-374231F48E89}"/>
              </a:ext>
            </a:extLst>
          </p:cNvPr>
          <p:cNvSpPr>
            <a:spLocks noGrp="1"/>
          </p:cNvSpPr>
          <p:nvPr>
            <p:ph type="title"/>
          </p:nvPr>
        </p:nvSpPr>
        <p:spPr>
          <a:xfrm>
            <a:off x="370462" y="365125"/>
            <a:ext cx="8458200" cy="1006475"/>
          </a:xfrm>
        </p:spPr>
        <p:txBody>
          <a:bodyPr/>
          <a:lstStyle/>
          <a:p>
            <a:r>
              <a:rPr lang="en-US" dirty="0"/>
              <a:t>Medication Action</a:t>
            </a:r>
          </a:p>
        </p:txBody>
      </p:sp>
      <p:sp>
        <p:nvSpPr>
          <p:cNvPr id="10" name="TextBox 9">
            <a:extLst>
              <a:ext uri="{FF2B5EF4-FFF2-40B4-BE49-F238E27FC236}">
                <a16:creationId xmlns:a16="http://schemas.microsoft.com/office/drawing/2014/main" id="{FA2D90F5-F3B3-3099-DDC6-B62DB5A17B84}"/>
              </a:ext>
            </a:extLst>
          </p:cNvPr>
          <p:cNvSpPr txBox="1"/>
          <p:nvPr/>
        </p:nvSpPr>
        <p:spPr>
          <a:xfrm>
            <a:off x="762000" y="4114801"/>
            <a:ext cx="3905250" cy="830997"/>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Route of administration.</a:t>
            </a:r>
          </a:p>
          <a:p>
            <a:pPr marL="285750"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Shock states.</a:t>
            </a:r>
          </a:p>
        </p:txBody>
      </p:sp>
      <p:sp>
        <p:nvSpPr>
          <p:cNvPr id="11" name="TextBox 10">
            <a:extLst>
              <a:ext uri="{FF2B5EF4-FFF2-40B4-BE49-F238E27FC236}">
                <a16:creationId xmlns:a16="http://schemas.microsoft.com/office/drawing/2014/main" id="{BDBA2596-9E4A-0F5D-A726-C7EC79019E07}"/>
              </a:ext>
            </a:extLst>
          </p:cNvPr>
          <p:cNvSpPr txBox="1"/>
          <p:nvPr/>
        </p:nvSpPr>
        <p:spPr>
          <a:xfrm>
            <a:off x="4953156" y="4114800"/>
            <a:ext cx="3905250" cy="830997"/>
          </a:xfrm>
          <a:prstGeom prst="rect">
            <a:avLst/>
          </a:prstGeom>
          <a:noFill/>
        </p:spPr>
        <p:txBody>
          <a:bodyPr wrap="square">
            <a:spAutoFit/>
          </a:bodyPr>
          <a:lstStyle/>
          <a:p>
            <a:pPr marL="285750"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Age of the patient.</a:t>
            </a:r>
          </a:p>
          <a:p>
            <a:pPr marL="285750" indent="-28575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Condition of the patient.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33A2B829-DADD-94F5-EC7A-9A6392AA6959}"/>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dirty="0"/>
              <a:t>The Patient</a:t>
            </a:r>
          </a:p>
          <a:p>
            <a:pPr lvl="1"/>
            <a:r>
              <a:rPr lang="en-US" dirty="0"/>
              <a:t>Prescribed for and provided by the patient</a:t>
            </a:r>
          </a:p>
          <a:p>
            <a:pPr lvl="1"/>
            <a:r>
              <a:rPr lang="en-US" dirty="0"/>
              <a:t>We can assist/administer based on our "Protocols"</a:t>
            </a:r>
          </a:p>
          <a:p>
            <a:r>
              <a:rPr lang="en-US" dirty="0"/>
              <a:t>Carried on our Ambulance</a:t>
            </a:r>
          </a:p>
          <a:p>
            <a:pPr lvl="1"/>
            <a:r>
              <a:rPr lang="en-US" dirty="0"/>
              <a:t>Any drugs carried on the Ambulance must be authorized by the Medical Director</a:t>
            </a:r>
          </a:p>
          <a:p>
            <a:pPr lvl="1"/>
            <a:r>
              <a:rPr lang="en-US" dirty="0"/>
              <a:t>Typical "drugs" </a:t>
            </a:r>
          </a:p>
          <a:p>
            <a:pPr lvl="2"/>
            <a:r>
              <a:rPr lang="en-US" dirty="0"/>
              <a:t>Epinephrin auto injector</a:t>
            </a:r>
          </a:p>
          <a:p>
            <a:pPr lvl="2"/>
            <a:r>
              <a:rPr lang="en-US" dirty="0"/>
              <a:t>Aspirin</a:t>
            </a:r>
          </a:p>
          <a:p>
            <a:pPr lvl="2"/>
            <a:r>
              <a:rPr lang="en-US" dirty="0"/>
              <a:t>Oxygen</a:t>
            </a:r>
          </a:p>
        </p:txBody>
      </p:sp>
      <p:sp>
        <p:nvSpPr>
          <p:cNvPr id="5" name="Date Placeholder 4">
            <a:extLst>
              <a:ext uri="{FF2B5EF4-FFF2-40B4-BE49-F238E27FC236}">
                <a16:creationId xmlns:a16="http://schemas.microsoft.com/office/drawing/2014/main" id="{BB5014CA-A79F-8514-E396-5A39658F33C4}"/>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15" name="Slide Number Placeholder 14">
            <a:extLst>
              <a:ext uri="{FF2B5EF4-FFF2-40B4-BE49-F238E27FC236}">
                <a16:creationId xmlns:a16="http://schemas.microsoft.com/office/drawing/2014/main" id="{3D0CAD41-7C2C-03DF-147D-CAB8A8767D05}"/>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29</a:t>
            </a:fld>
            <a:endParaRPr lang="en-US" altLang="en-US" dirty="0"/>
          </a:p>
        </p:txBody>
      </p:sp>
      <p:sp>
        <p:nvSpPr>
          <p:cNvPr id="7" name="Title 6">
            <a:extLst>
              <a:ext uri="{FF2B5EF4-FFF2-40B4-BE49-F238E27FC236}">
                <a16:creationId xmlns:a16="http://schemas.microsoft.com/office/drawing/2014/main" id="{6E5F2499-5F85-1BC6-AC67-5C10628312B1}"/>
              </a:ext>
            </a:extLst>
          </p:cNvPr>
          <p:cNvSpPr>
            <a:spLocks noGrp="1"/>
          </p:cNvSpPr>
          <p:nvPr>
            <p:ph type="title"/>
          </p:nvPr>
        </p:nvSpPr>
        <p:spPr>
          <a:xfrm>
            <a:off x="370462" y="365125"/>
            <a:ext cx="8458200" cy="1006475"/>
          </a:xfrm>
        </p:spPr>
        <p:txBody>
          <a:bodyPr/>
          <a:lstStyle/>
          <a:p>
            <a:r>
              <a:rPr lang="en-US" dirty="0"/>
              <a:t>Drug Sources (for what WE do)</a:t>
            </a:r>
          </a:p>
        </p:txBody>
      </p:sp>
      <p:sp>
        <p:nvSpPr>
          <p:cNvPr id="16" name="TextBox 15">
            <a:extLst>
              <a:ext uri="{FF2B5EF4-FFF2-40B4-BE49-F238E27FC236}">
                <a16:creationId xmlns:a16="http://schemas.microsoft.com/office/drawing/2014/main" id="{D9183BA6-98D4-DA96-A1D0-EB28D11BA0DE}"/>
              </a:ext>
            </a:extLst>
          </p:cNvPr>
          <p:cNvSpPr txBox="1"/>
          <p:nvPr/>
        </p:nvSpPr>
        <p:spPr>
          <a:xfrm>
            <a:off x="5303838" y="4419600"/>
            <a:ext cx="3211512" cy="1494768"/>
          </a:xfrm>
          <a:prstGeom prst="rect">
            <a:avLst/>
          </a:prstGeom>
          <a:noFill/>
        </p:spPr>
        <p:txBody>
          <a:bodyPr wrap="square" rtlCol="0">
            <a:spAutoFit/>
          </a:bodyPr>
          <a:lstStyle/>
          <a:p>
            <a:pPr marL="112713" indent="-225425" defTabSz="914400">
              <a:lnSpc>
                <a:spcPct val="90000"/>
              </a:lnSpc>
              <a:spcBef>
                <a:spcPts val="5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Naloxone</a:t>
            </a:r>
          </a:p>
          <a:p>
            <a:pPr marL="112713" indent="-225425" defTabSz="914400">
              <a:lnSpc>
                <a:spcPct val="90000"/>
              </a:lnSpc>
              <a:spcBef>
                <a:spcPts val="5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Activated charcoal</a:t>
            </a:r>
          </a:p>
          <a:p>
            <a:pPr marL="112713" indent="-225425" defTabSz="914400">
              <a:lnSpc>
                <a:spcPct val="90000"/>
              </a:lnSpc>
              <a:spcBef>
                <a:spcPts val="5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Glucose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70462" y="1543455"/>
            <a:ext cx="8458200" cy="4876800"/>
          </a:xfrm>
        </p:spPr>
        <p:txBody>
          <a:bodyPr vert="horz" lIns="91440" tIns="45720" rIns="171450" bIns="45720" rtlCol="0">
            <a:normAutofit/>
          </a:bodyPr>
          <a:lstStyle/>
          <a:p>
            <a:r>
              <a:rPr lang="en-US" altLang="en-US" dirty="0"/>
              <a:t>Principles of Pharmacology</a:t>
            </a:r>
          </a:p>
          <a:p>
            <a:r>
              <a:rPr lang="en-US" altLang="en-US" dirty="0"/>
              <a:t>Medication safety</a:t>
            </a:r>
          </a:p>
          <a:p>
            <a:r>
              <a:rPr lang="en-US" altLang="en-US" dirty="0"/>
              <a:t>Kinds of medications used during an emergency</a:t>
            </a:r>
          </a:p>
        </p:txBody>
      </p:sp>
      <p:sp>
        <p:nvSpPr>
          <p:cNvPr id="6146" name="Rectangle 2"/>
          <p:cNvSpPr>
            <a:spLocks noGrp="1" noChangeArrowheads="1"/>
          </p:cNvSpPr>
          <p:nvPr>
            <p:ph type="title"/>
          </p:nvPr>
        </p:nvSpPr>
        <p:spPr>
          <a:xfrm>
            <a:off x="370462" y="365125"/>
            <a:ext cx="8458200" cy="1006475"/>
          </a:xfrm>
        </p:spPr>
        <p:txBody>
          <a:bodyPr/>
          <a:lstStyle/>
          <a:p>
            <a:r>
              <a:rPr lang="en-US" altLang="en-US" dirty="0"/>
              <a:t>National EMS Education Standard Competencies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Circumstances in which medications may be administered:</a:t>
            </a:r>
          </a:p>
          <a:p>
            <a:pPr lvl="1"/>
            <a:r>
              <a:rPr lang="en-US" altLang="en-US" dirty="0"/>
              <a:t>Peer-assisted administration  </a:t>
            </a:r>
          </a:p>
          <a:p>
            <a:pPr lvl="2"/>
            <a:r>
              <a:rPr lang="en-US" dirty="0"/>
              <a:t>You administer to yourself or your partner.</a:t>
            </a:r>
          </a:p>
          <a:p>
            <a:pPr lvl="1"/>
            <a:r>
              <a:rPr lang="en-US" altLang="en-US" dirty="0"/>
              <a:t>Patient-assisted administration</a:t>
            </a:r>
          </a:p>
          <a:p>
            <a:pPr lvl="2"/>
            <a:r>
              <a:rPr lang="en-US" dirty="0"/>
              <a:t>You </a:t>
            </a:r>
            <a:r>
              <a:rPr lang="en-US" u="sng" dirty="0"/>
              <a:t>assist</a:t>
            </a:r>
            <a:r>
              <a:rPr lang="en-US" dirty="0"/>
              <a:t> the patient with administering their med.</a:t>
            </a:r>
            <a:endParaRPr lang="en-US" altLang="en-US" dirty="0"/>
          </a:p>
          <a:p>
            <a:pPr lvl="1"/>
            <a:r>
              <a:rPr lang="en-US" altLang="en-US" dirty="0"/>
              <a:t>EMT-administered medications</a:t>
            </a:r>
          </a:p>
          <a:p>
            <a:pPr lvl="2"/>
            <a:r>
              <a:rPr lang="en-US" dirty="0"/>
              <a:t>You directly administer the medication to the patient.</a:t>
            </a:r>
            <a:endParaRPr lang="en-US" altLang="en-US" dirty="0"/>
          </a:p>
          <a:p>
            <a:r>
              <a:rPr lang="en-US" altLang="en-US" dirty="0"/>
              <a:t>Determined by:</a:t>
            </a:r>
          </a:p>
          <a:p>
            <a:pPr lvl="1"/>
            <a:r>
              <a:rPr lang="en-US" altLang="en-US" dirty="0"/>
              <a:t>State and local protocols</a:t>
            </a:r>
          </a:p>
          <a:p>
            <a:pPr lvl="1"/>
            <a:r>
              <a:rPr lang="en-US" altLang="en-US" dirty="0"/>
              <a:t>Medical control</a:t>
            </a:r>
          </a:p>
        </p:txBody>
      </p:sp>
      <p:sp>
        <p:nvSpPr>
          <p:cNvPr id="4" name="Date Placeholder 3">
            <a:extLst>
              <a:ext uri="{FF2B5EF4-FFF2-40B4-BE49-F238E27FC236}">
                <a16:creationId xmlns:a16="http://schemas.microsoft.com/office/drawing/2014/main" id="{F3DE225E-58BB-8E5A-7E4E-457ABFDEB844}"/>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4752C181-21FA-63ED-AB48-509FC8DACAAF}"/>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30</a:t>
            </a:fld>
            <a:endParaRPr lang="en-US" altLang="en-US" dirty="0"/>
          </a:p>
        </p:txBody>
      </p:sp>
      <p:sp>
        <p:nvSpPr>
          <p:cNvPr id="36866" name="Title 1"/>
          <p:cNvSpPr>
            <a:spLocks noGrp="1"/>
          </p:cNvSpPr>
          <p:nvPr>
            <p:ph type="title"/>
          </p:nvPr>
        </p:nvSpPr>
        <p:spPr>
          <a:xfrm>
            <a:off x="370462" y="365125"/>
            <a:ext cx="8458200" cy="1006475"/>
          </a:xfrm>
        </p:spPr>
        <p:txBody>
          <a:bodyPr/>
          <a:lstStyle/>
          <a:p>
            <a:r>
              <a:rPr lang="en-US" altLang="en-US" dirty="0"/>
              <a:t>Medication Administration and the EMT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Medications should be administered only under the authorization of medical control.</a:t>
            </a:r>
          </a:p>
          <a:p>
            <a:r>
              <a:rPr lang="en-US" altLang="en-US" dirty="0"/>
              <a:t>Follow the “rights” of medication administration.</a:t>
            </a:r>
          </a:p>
          <a:p>
            <a:pPr lvl="1"/>
            <a:r>
              <a:rPr lang="en-US" altLang="en-US" dirty="0"/>
              <a:t>Medication errors almost always result from failure to follow these “rights.” </a:t>
            </a:r>
          </a:p>
        </p:txBody>
      </p:sp>
      <p:sp>
        <p:nvSpPr>
          <p:cNvPr id="4" name="Date Placeholder 3">
            <a:extLst>
              <a:ext uri="{FF2B5EF4-FFF2-40B4-BE49-F238E27FC236}">
                <a16:creationId xmlns:a16="http://schemas.microsoft.com/office/drawing/2014/main" id="{2088F8C5-5469-C831-41AF-3F634600B7B1}"/>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733E4412-FB70-8185-AA3C-AB0D7CD0A266}"/>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31</a:t>
            </a:fld>
            <a:endParaRPr lang="en-US" altLang="en-US" dirty="0"/>
          </a:p>
        </p:txBody>
      </p:sp>
      <p:sp>
        <p:nvSpPr>
          <p:cNvPr id="33794" name="Title 1"/>
          <p:cNvSpPr>
            <a:spLocks noGrp="1"/>
          </p:cNvSpPr>
          <p:nvPr>
            <p:ph type="title"/>
          </p:nvPr>
        </p:nvSpPr>
        <p:spPr>
          <a:xfrm>
            <a:off x="370462" y="365125"/>
            <a:ext cx="8458200" cy="1006475"/>
          </a:xfrm>
        </p:spPr>
        <p:txBody>
          <a:bodyPr/>
          <a:lstStyle/>
          <a:p>
            <a:r>
              <a:rPr lang="en-US" altLang="en-US" dirty="0"/>
              <a:t>General Steps in Administering Medication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E4D16AE3-3B27-8ACD-6DC7-8BE851549719}"/>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3" name="Slide Number Placeholder 2">
            <a:extLst>
              <a:ext uri="{FF2B5EF4-FFF2-40B4-BE49-F238E27FC236}">
                <a16:creationId xmlns:a16="http://schemas.microsoft.com/office/drawing/2014/main" id="{B25D7575-5EBF-057E-EF5C-A133ACE8EBD0}"/>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32</a:t>
            </a:fld>
            <a:endParaRPr lang="en-US" altLang="en-US" dirty="0"/>
          </a:p>
        </p:txBody>
      </p:sp>
      <p:sp>
        <p:nvSpPr>
          <p:cNvPr id="23" name="Title 22">
            <a:extLst>
              <a:ext uri="{FF2B5EF4-FFF2-40B4-BE49-F238E27FC236}">
                <a16:creationId xmlns:a16="http://schemas.microsoft.com/office/drawing/2014/main" id="{D67859FF-01A3-D2AA-4677-CAF6A4F4E316}"/>
              </a:ext>
            </a:extLst>
          </p:cNvPr>
          <p:cNvSpPr>
            <a:spLocks noGrp="1"/>
          </p:cNvSpPr>
          <p:nvPr>
            <p:ph type="title"/>
          </p:nvPr>
        </p:nvSpPr>
        <p:spPr/>
        <p:txBody>
          <a:bodyPr/>
          <a:lstStyle/>
          <a:p>
            <a:endParaRPr lang="en-US"/>
          </a:p>
        </p:txBody>
      </p:sp>
      <p:graphicFrame>
        <p:nvGraphicFramePr>
          <p:cNvPr id="5" name="Table 4">
            <a:extLst>
              <a:ext uri="{FF2B5EF4-FFF2-40B4-BE49-F238E27FC236}">
                <a16:creationId xmlns:a16="http://schemas.microsoft.com/office/drawing/2014/main" id="{63D1D9AE-7853-FED3-57D6-382F309BA54B}"/>
              </a:ext>
            </a:extLst>
          </p:cNvPr>
          <p:cNvGraphicFramePr>
            <a:graphicFrameLocks noGrp="1"/>
          </p:cNvGraphicFramePr>
          <p:nvPr>
            <p:extLst>
              <p:ext uri="{D42A27DB-BD31-4B8C-83A1-F6EECF244321}">
                <p14:modId xmlns:p14="http://schemas.microsoft.com/office/powerpoint/2010/main" val="1524745525"/>
              </p:ext>
            </p:extLst>
          </p:nvPr>
        </p:nvGraphicFramePr>
        <p:xfrm>
          <a:off x="190500" y="405469"/>
          <a:ext cx="8763000" cy="6081542"/>
        </p:xfrm>
        <a:graphic>
          <a:graphicData uri="http://schemas.openxmlformats.org/drawingml/2006/table">
            <a:tbl>
              <a:tblPr firstRow="1" firstCol="1" bandRow="1">
                <a:tableStyleId>{5C22544A-7EE6-4342-B048-85BDC9FD1C3A}</a:tableStyleId>
              </a:tblPr>
              <a:tblGrid>
                <a:gridCol w="649111">
                  <a:extLst>
                    <a:ext uri="{9D8B030D-6E8A-4147-A177-3AD203B41FA5}">
                      <a16:colId xmlns:a16="http://schemas.microsoft.com/office/drawing/2014/main" val="403983624"/>
                    </a:ext>
                  </a:extLst>
                </a:gridCol>
                <a:gridCol w="8113889">
                  <a:extLst>
                    <a:ext uri="{9D8B030D-6E8A-4147-A177-3AD203B41FA5}">
                      <a16:colId xmlns:a16="http://schemas.microsoft.com/office/drawing/2014/main" val="44587701"/>
                    </a:ext>
                  </a:extLst>
                </a:gridCol>
              </a:tblGrid>
              <a:tr h="835439">
                <a:tc gridSpan="2">
                  <a:txBody>
                    <a:bodyPr/>
                    <a:lstStyle/>
                    <a:p>
                      <a:pPr marL="0" marR="0">
                        <a:lnSpc>
                          <a:spcPct val="115000"/>
                        </a:lnSpc>
                        <a:spcBef>
                          <a:spcPts val="0"/>
                        </a:spcBef>
                        <a:spcAft>
                          <a:spcPts val="300"/>
                        </a:spcAft>
                      </a:pPr>
                      <a:r>
                        <a:rPr lang="en-US" sz="3200" u="sng" dirty="0">
                          <a:effectLst/>
                          <a:latin typeface="Arial" panose="020B0604020202020204" pitchFamily="34" charset="0"/>
                          <a:cs typeface="Arial" panose="020B0604020202020204" pitchFamily="34" charset="0"/>
                        </a:rPr>
                        <a:t>Six Critical Rights</a:t>
                      </a:r>
                      <a:r>
                        <a:rPr lang="en-US" sz="3200" u="none" dirty="0">
                          <a:effectLst/>
                          <a:latin typeface="Arial" panose="020B0604020202020204" pitchFamily="34" charset="0"/>
                          <a:cs typeface="Arial" panose="020B0604020202020204" pitchFamily="34" charset="0"/>
                        </a:rPr>
                        <a:t>  </a:t>
                      </a:r>
                      <a:r>
                        <a:rPr lang="en-US" sz="3200" u="none" dirty="0">
                          <a:solidFill>
                            <a:srgbClr val="FFC000"/>
                          </a:solidFill>
                          <a:effectLst/>
                          <a:latin typeface="Arial" panose="020B0604020202020204" pitchFamily="34" charset="0"/>
                          <a:cs typeface="Arial" panose="020B0604020202020204" pitchFamily="34" charset="0"/>
                        </a:rPr>
                        <a:t>(Table 12-3)</a:t>
                      </a:r>
                      <a:endParaRPr lang="en-US" sz="2400" u="none"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47631116"/>
                  </a:ext>
                </a:extLst>
              </a:tr>
              <a:tr h="884703">
                <a:tc>
                  <a:txBody>
                    <a:bodyPr/>
                    <a:lstStyle/>
                    <a:p>
                      <a:pPr marL="0" marR="0" algn="ctr">
                        <a:lnSpc>
                          <a:spcPct val="100000"/>
                        </a:lnSpc>
                        <a:spcBef>
                          <a:spcPts val="0"/>
                        </a:spcBef>
                        <a:spcAft>
                          <a:spcPts val="200"/>
                        </a:spcAft>
                      </a:pPr>
                      <a:r>
                        <a:rPr lang="en-US" sz="2800">
                          <a:effectLst/>
                          <a:latin typeface="Arial" panose="020B060402020202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948613" algn="r"/>
                        </a:tabLst>
                      </a:pPr>
                      <a:r>
                        <a:rPr lang="en-US" sz="2800" dirty="0">
                          <a:effectLst/>
                          <a:latin typeface="Arial" panose="020B0604020202020204" pitchFamily="34" charset="0"/>
                          <a:cs typeface="Arial" panose="020B0604020202020204" pitchFamily="34" charset="0"/>
                        </a:rPr>
                        <a:t>Right Patient:	</a:t>
                      </a:r>
                    </a:p>
                    <a:p>
                      <a:pPr marL="0" marR="0">
                        <a:lnSpc>
                          <a:spcPct val="100000"/>
                        </a:lnSpc>
                        <a:spcBef>
                          <a:spcPts val="0"/>
                        </a:spcBef>
                        <a:spcAft>
                          <a:spcPts val="200"/>
                        </a:spcAft>
                        <a:tabLst>
                          <a:tab pos="7948613" algn="r"/>
                        </a:tabLst>
                      </a:pPr>
                      <a:r>
                        <a:rPr lang="en-US" sz="2800" kern="1200" dirty="0">
                          <a:solidFill>
                            <a:schemeClr val="tx1"/>
                          </a:solidFill>
                          <a:effectLst/>
                          <a:latin typeface="Arial" panose="020B0604020202020204" pitchFamily="34" charset="0"/>
                          <a:ea typeface="MS PGothic" pitchFamily="34" charset="-128"/>
                          <a:cs typeface="Arial" panose="020B0604020202020204" pitchFamily="34" charset="0"/>
                        </a:rPr>
                        <a:t>	</a:t>
                      </a: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The person who needs it is who receives it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1794560"/>
                  </a:ext>
                </a:extLst>
              </a:tr>
              <a:tr h="884703">
                <a:tc>
                  <a:txBody>
                    <a:bodyPr/>
                    <a:lstStyle/>
                    <a:p>
                      <a:pPr marL="0" marR="0" algn="ctr">
                        <a:lnSpc>
                          <a:spcPct val="100000"/>
                        </a:lnSpc>
                        <a:spcBef>
                          <a:spcPts val="0"/>
                        </a:spcBef>
                        <a:spcAft>
                          <a:spcPts val="200"/>
                        </a:spcAft>
                      </a:pPr>
                      <a:r>
                        <a:rPr lang="en-US" sz="2800">
                          <a:effectLst/>
                          <a:latin typeface="Arial" panose="020B0604020202020204" pitchFamily="34" charset="0"/>
                          <a:cs typeface="Arial" panose="020B0604020202020204" pitchFamily="34" charset="0"/>
                        </a:rPr>
                        <a:t>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948613" algn="r"/>
                        </a:tabLst>
                      </a:pPr>
                      <a:r>
                        <a:rPr lang="en-US" sz="2800" dirty="0">
                          <a:effectLst/>
                          <a:latin typeface="Arial" panose="020B0604020202020204" pitchFamily="34" charset="0"/>
                          <a:cs typeface="Arial" panose="020B0604020202020204" pitchFamily="34" charset="0"/>
                        </a:rPr>
                        <a:t>Right Medication:	</a:t>
                      </a:r>
                    </a:p>
                    <a:p>
                      <a:pPr marL="0" marR="0">
                        <a:lnSpc>
                          <a:spcPct val="100000"/>
                        </a:lnSpc>
                        <a:spcBef>
                          <a:spcPts val="0"/>
                        </a:spcBef>
                        <a:spcAft>
                          <a:spcPts val="200"/>
                        </a:spcAft>
                        <a:tabLst>
                          <a:tab pos="7948613" algn="r"/>
                        </a:tabLst>
                      </a:pPr>
                      <a:r>
                        <a:rPr lang="en-US" sz="2800" kern="1200" dirty="0">
                          <a:solidFill>
                            <a:schemeClr val="tx1"/>
                          </a:solidFill>
                          <a:effectLst/>
                          <a:latin typeface="Arial" panose="020B0604020202020204" pitchFamily="34" charset="0"/>
                          <a:ea typeface="MS PGothic" pitchFamily="34" charset="-128"/>
                          <a:cs typeface="Arial" panose="020B0604020202020204" pitchFamily="34" charset="0"/>
                        </a:rPr>
                        <a:t>	</a:t>
                      </a: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Correct medication for condition</a:t>
                      </a:r>
                    </a:p>
                  </a:txBody>
                  <a:tcPr marL="68580" marR="68580" marT="0" marB="0" anchor="ctr"/>
                </a:tc>
                <a:extLst>
                  <a:ext uri="{0D108BD9-81ED-4DB2-BD59-A6C34878D82A}">
                    <a16:rowId xmlns:a16="http://schemas.microsoft.com/office/drawing/2014/main" val="3478774076"/>
                  </a:ext>
                </a:extLst>
              </a:tr>
              <a:tr h="828451">
                <a:tc>
                  <a:txBody>
                    <a:bodyPr/>
                    <a:lstStyle/>
                    <a:p>
                      <a:pPr marL="0" marR="0" algn="ctr">
                        <a:lnSpc>
                          <a:spcPct val="100000"/>
                        </a:lnSpc>
                        <a:spcBef>
                          <a:spcPts val="0"/>
                        </a:spcBef>
                        <a:spcAft>
                          <a:spcPts val="200"/>
                        </a:spcAft>
                      </a:pPr>
                      <a:r>
                        <a:rPr lang="en-US" sz="2800">
                          <a:effectLst/>
                          <a:latin typeface="Arial" panose="020B0604020202020204" pitchFamily="34" charset="0"/>
                          <a:cs typeface="Arial" panose="020B0604020202020204" pitchFamily="34" charset="0"/>
                        </a:rPr>
                        <a:t>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948613" algn="r"/>
                        </a:tabLst>
                      </a:pP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Right Form/Dose:     	</a:t>
                      </a:r>
                    </a:p>
                    <a:p>
                      <a:pPr marL="0" marR="0">
                        <a:lnSpc>
                          <a:spcPct val="100000"/>
                        </a:lnSpc>
                        <a:spcBef>
                          <a:spcPts val="0"/>
                        </a:spcBef>
                        <a:spcAft>
                          <a:spcPts val="200"/>
                        </a:spcAft>
                        <a:tabLst>
                          <a:tab pos="7948613" algn="r"/>
                        </a:tabLst>
                      </a:pP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	Verify the form and dose</a:t>
                      </a:r>
                    </a:p>
                  </a:txBody>
                  <a:tcPr marL="68580" marR="68580" marT="0" marB="0" anchor="ctr"/>
                </a:tc>
                <a:extLst>
                  <a:ext uri="{0D108BD9-81ED-4DB2-BD59-A6C34878D82A}">
                    <a16:rowId xmlns:a16="http://schemas.microsoft.com/office/drawing/2014/main" val="1173428410"/>
                  </a:ext>
                </a:extLst>
              </a:tr>
              <a:tr h="884703">
                <a:tc>
                  <a:txBody>
                    <a:bodyPr/>
                    <a:lstStyle/>
                    <a:p>
                      <a:pPr marL="0" marR="0" algn="ctr">
                        <a:lnSpc>
                          <a:spcPct val="100000"/>
                        </a:lnSpc>
                        <a:spcBef>
                          <a:spcPts val="0"/>
                        </a:spcBef>
                        <a:spcAft>
                          <a:spcPts val="200"/>
                        </a:spcAft>
                      </a:pPr>
                      <a:r>
                        <a:rPr lang="en-US" sz="2800">
                          <a:effectLst/>
                          <a:latin typeface="Arial" panose="020B060402020202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948613" algn="r"/>
                        </a:tabLst>
                      </a:pPr>
                      <a:r>
                        <a:rPr lang="en-US" sz="2800" dirty="0">
                          <a:effectLst/>
                          <a:latin typeface="Arial" panose="020B0604020202020204" pitchFamily="34" charset="0"/>
                          <a:cs typeface="Arial" panose="020B0604020202020204" pitchFamily="34" charset="0"/>
                        </a:rPr>
                        <a:t>Right Route:</a:t>
                      </a:r>
                      <a:r>
                        <a:rPr lang="en-US" sz="3200" dirty="0">
                          <a:effectLst/>
                          <a:latin typeface="Arial" panose="020B0604020202020204" pitchFamily="34" charset="0"/>
                          <a:cs typeface="Arial" panose="020B0604020202020204" pitchFamily="34" charset="0"/>
                        </a:rPr>
                        <a:t> </a:t>
                      </a:r>
                      <a:r>
                        <a:rPr lang="en-US" sz="3200" kern="1200" dirty="0">
                          <a:solidFill>
                            <a:schemeClr val="tx1"/>
                          </a:solidFill>
                          <a:effectLst/>
                          <a:latin typeface="Arial" panose="020B0604020202020204" pitchFamily="34" charset="0"/>
                          <a:ea typeface="MS PGothic" pitchFamily="34" charset="-128"/>
                          <a:cs typeface="Arial" panose="020B0604020202020204" pitchFamily="34" charset="0"/>
                        </a:rPr>
                        <a:t>	</a:t>
                      </a:r>
                    </a:p>
                    <a:p>
                      <a:pPr marL="0" marR="0">
                        <a:lnSpc>
                          <a:spcPct val="100000"/>
                        </a:lnSpc>
                        <a:spcBef>
                          <a:spcPts val="0"/>
                        </a:spcBef>
                        <a:spcAft>
                          <a:spcPts val="200"/>
                        </a:spcAft>
                        <a:tabLst>
                          <a:tab pos="7948613" algn="r"/>
                        </a:tabLst>
                      </a:pP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	Verify the route of administration</a:t>
                      </a:r>
                    </a:p>
                  </a:txBody>
                  <a:tcPr marL="68580" marR="68580" marT="0" marB="0" anchor="ctr"/>
                </a:tc>
                <a:extLst>
                  <a:ext uri="{0D108BD9-81ED-4DB2-BD59-A6C34878D82A}">
                    <a16:rowId xmlns:a16="http://schemas.microsoft.com/office/drawing/2014/main" val="2839961920"/>
                  </a:ext>
                </a:extLst>
              </a:tr>
              <a:tr h="884703">
                <a:tc>
                  <a:txBody>
                    <a:bodyPr/>
                    <a:lstStyle/>
                    <a:p>
                      <a:pPr marL="0" marR="0" algn="ctr">
                        <a:lnSpc>
                          <a:spcPct val="100000"/>
                        </a:lnSpc>
                        <a:spcBef>
                          <a:spcPts val="0"/>
                        </a:spcBef>
                        <a:spcAft>
                          <a:spcPts val="200"/>
                        </a:spcAft>
                      </a:pPr>
                      <a:r>
                        <a:rPr lang="en-US" sz="2800">
                          <a:effectLst/>
                          <a:latin typeface="Arial" panose="020B060402020202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886700" algn="r"/>
                        </a:tabLst>
                      </a:pPr>
                      <a:r>
                        <a:rPr lang="en-US" sz="2800" dirty="0">
                          <a:effectLst/>
                          <a:latin typeface="Arial" panose="020B0604020202020204" pitchFamily="34" charset="0"/>
                          <a:cs typeface="Arial" panose="020B0604020202020204" pitchFamily="34" charset="0"/>
                        </a:rPr>
                        <a:t>Right Exp. Date/Condition: 	 </a:t>
                      </a:r>
                    </a:p>
                    <a:p>
                      <a:pPr marL="0" marR="0">
                        <a:lnSpc>
                          <a:spcPct val="100000"/>
                        </a:lnSpc>
                        <a:spcBef>
                          <a:spcPts val="0"/>
                        </a:spcBef>
                        <a:spcAft>
                          <a:spcPts val="200"/>
                        </a:spcAft>
                        <a:tabLst>
                          <a:tab pos="7886700" algn="r"/>
                        </a:tabLst>
                      </a:pPr>
                      <a:r>
                        <a:rPr lang="en-US" sz="2800" kern="1200" dirty="0">
                          <a:solidFill>
                            <a:schemeClr val="tx1"/>
                          </a:solidFill>
                          <a:effectLst/>
                          <a:latin typeface="Arial" panose="020B0604020202020204" pitchFamily="34" charset="0"/>
                          <a:ea typeface="MS PGothic" pitchFamily="34" charset="-128"/>
                          <a:cs typeface="Arial" panose="020B0604020202020204" pitchFamily="34" charset="0"/>
                        </a:rPr>
                        <a:t>	</a:t>
                      </a: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Check the expiration date</a:t>
                      </a:r>
                    </a:p>
                  </a:txBody>
                  <a:tcPr marL="68580" marR="68580" marT="0" marB="0" anchor="ctr"/>
                </a:tc>
                <a:extLst>
                  <a:ext uri="{0D108BD9-81ED-4DB2-BD59-A6C34878D82A}">
                    <a16:rowId xmlns:a16="http://schemas.microsoft.com/office/drawing/2014/main" val="228691835"/>
                  </a:ext>
                </a:extLst>
              </a:tr>
              <a:tr h="822960">
                <a:tc>
                  <a:txBody>
                    <a:bodyPr/>
                    <a:lstStyle/>
                    <a:p>
                      <a:pPr marL="0" marR="0" algn="ctr">
                        <a:lnSpc>
                          <a:spcPct val="100000"/>
                        </a:lnSpc>
                        <a:spcBef>
                          <a:spcPts val="0"/>
                        </a:spcBef>
                        <a:spcAft>
                          <a:spcPts val="200"/>
                        </a:spcAft>
                      </a:pPr>
                      <a:r>
                        <a:rPr lang="en-US" sz="2800" dirty="0">
                          <a:effectLst/>
                          <a:latin typeface="Arial" panose="020B0604020202020204" pitchFamily="34" charset="0"/>
                          <a:cs typeface="Arial" panose="020B0604020202020204" pitchFamily="34" charset="0"/>
                        </a:rPr>
                        <a:t>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948613" algn="r"/>
                        </a:tabLst>
                      </a:pPr>
                      <a:r>
                        <a:rPr lang="en-US" sz="2800" dirty="0">
                          <a:effectLst/>
                          <a:latin typeface="Arial" panose="020B0604020202020204" pitchFamily="34" charset="0"/>
                          <a:cs typeface="Arial" panose="020B0604020202020204" pitchFamily="34" charset="0"/>
                        </a:rPr>
                        <a:t>Right Documentation:	</a:t>
                      </a:r>
                    </a:p>
                    <a:p>
                      <a:pPr marL="0" marR="0">
                        <a:lnSpc>
                          <a:spcPct val="100000"/>
                        </a:lnSpc>
                        <a:spcBef>
                          <a:spcPts val="0"/>
                        </a:spcBef>
                        <a:spcAft>
                          <a:spcPts val="200"/>
                        </a:spcAft>
                        <a:tabLst>
                          <a:tab pos="7948613" algn="r"/>
                        </a:tabLst>
                      </a:pPr>
                      <a:r>
                        <a:rPr lang="en-US" sz="2800" kern="1200" dirty="0">
                          <a:solidFill>
                            <a:schemeClr val="tx1"/>
                          </a:solidFill>
                          <a:effectLst/>
                          <a:latin typeface="Arial" panose="020B0604020202020204" pitchFamily="34" charset="0"/>
                          <a:ea typeface="MS PGothic" pitchFamily="34" charset="-128"/>
                          <a:cs typeface="Arial" panose="020B0604020202020204" pitchFamily="34" charset="0"/>
                        </a:rPr>
                        <a:t>	</a:t>
                      </a: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Document actions and response</a:t>
                      </a:r>
                    </a:p>
                  </a:txBody>
                  <a:tcPr marL="68580" marR="68580" marT="0" marB="0" anchor="ctr"/>
                </a:tc>
                <a:extLst>
                  <a:ext uri="{0D108BD9-81ED-4DB2-BD59-A6C34878D82A}">
                    <a16:rowId xmlns:a16="http://schemas.microsoft.com/office/drawing/2014/main" val="2783385745"/>
                  </a:ext>
                </a:extLst>
              </a:tr>
            </a:tbl>
          </a:graphicData>
        </a:graphic>
      </p:graphicFrame>
      <p:sp>
        <p:nvSpPr>
          <p:cNvPr id="6" name="Rectangle 5">
            <a:extLst>
              <a:ext uri="{FF2B5EF4-FFF2-40B4-BE49-F238E27FC236}">
                <a16:creationId xmlns:a16="http://schemas.microsoft.com/office/drawing/2014/main" id="{BE3E0C3B-16C8-9FAF-CB1D-CEC62BC27EEE}"/>
              </a:ext>
            </a:extLst>
          </p:cNvPr>
          <p:cNvSpPr/>
          <p:nvPr/>
        </p:nvSpPr>
        <p:spPr>
          <a:xfrm>
            <a:off x="152400" y="405468"/>
            <a:ext cx="8763000" cy="6127749"/>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497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52D1F-3F0D-66BB-FF3F-818D9C90A7A9}"/>
            </a:ext>
          </a:extLst>
        </p:cNvPr>
        <p:cNvGrpSpPr/>
        <p:nvPr/>
      </p:nvGrpSpPr>
      <p:grpSpPr>
        <a:xfrm>
          <a:off x="0" y="0"/>
          <a:ext cx="0" cy="0"/>
          <a:chOff x="0" y="0"/>
          <a:chExt cx="0" cy="0"/>
        </a:xfrm>
      </p:grpSpPr>
      <p:sp>
        <p:nvSpPr>
          <p:cNvPr id="8" name="Date Placeholder 7">
            <a:extLst>
              <a:ext uri="{FF2B5EF4-FFF2-40B4-BE49-F238E27FC236}">
                <a16:creationId xmlns:a16="http://schemas.microsoft.com/office/drawing/2014/main" id="{A6CC2389-6F8D-DF67-753E-CC70DBBF400E}"/>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3" name="Slide Number Placeholder 2">
            <a:extLst>
              <a:ext uri="{FF2B5EF4-FFF2-40B4-BE49-F238E27FC236}">
                <a16:creationId xmlns:a16="http://schemas.microsoft.com/office/drawing/2014/main" id="{BEA705E4-61A8-314F-9940-C1619F5179F4}"/>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33</a:t>
            </a:fld>
            <a:endParaRPr lang="en-US" altLang="en-US" dirty="0"/>
          </a:p>
        </p:txBody>
      </p:sp>
      <p:graphicFrame>
        <p:nvGraphicFramePr>
          <p:cNvPr id="5" name="Table 4">
            <a:extLst>
              <a:ext uri="{FF2B5EF4-FFF2-40B4-BE49-F238E27FC236}">
                <a16:creationId xmlns:a16="http://schemas.microsoft.com/office/drawing/2014/main" id="{A865872D-6093-BB45-9886-3568E134D0EC}"/>
              </a:ext>
            </a:extLst>
          </p:cNvPr>
          <p:cNvGraphicFramePr>
            <a:graphicFrameLocks noGrp="1"/>
          </p:cNvGraphicFramePr>
          <p:nvPr>
            <p:extLst>
              <p:ext uri="{D42A27DB-BD31-4B8C-83A1-F6EECF244321}">
                <p14:modId xmlns:p14="http://schemas.microsoft.com/office/powerpoint/2010/main" val="814080455"/>
              </p:ext>
            </p:extLst>
          </p:nvPr>
        </p:nvGraphicFramePr>
        <p:xfrm>
          <a:off x="141514" y="1879374"/>
          <a:ext cx="8763000" cy="3298782"/>
        </p:xfrm>
        <a:graphic>
          <a:graphicData uri="http://schemas.openxmlformats.org/drawingml/2006/table">
            <a:tbl>
              <a:tblPr firstRow="1" firstCol="1" bandRow="1">
                <a:tableStyleId>{5C22544A-7EE6-4342-B048-85BDC9FD1C3A}</a:tableStyleId>
              </a:tblPr>
              <a:tblGrid>
                <a:gridCol w="649111">
                  <a:extLst>
                    <a:ext uri="{9D8B030D-6E8A-4147-A177-3AD203B41FA5}">
                      <a16:colId xmlns:a16="http://schemas.microsoft.com/office/drawing/2014/main" val="403983624"/>
                    </a:ext>
                  </a:extLst>
                </a:gridCol>
                <a:gridCol w="8113889">
                  <a:extLst>
                    <a:ext uri="{9D8B030D-6E8A-4147-A177-3AD203B41FA5}">
                      <a16:colId xmlns:a16="http://schemas.microsoft.com/office/drawing/2014/main" val="44587701"/>
                    </a:ext>
                  </a:extLst>
                </a:gridCol>
              </a:tblGrid>
              <a:tr h="829902">
                <a:tc gridSpan="2">
                  <a:txBody>
                    <a:bodyPr/>
                    <a:lstStyle/>
                    <a:p>
                      <a:pPr marL="0" marR="0" algn="ctr">
                        <a:lnSpc>
                          <a:spcPct val="115000"/>
                        </a:lnSpc>
                        <a:spcBef>
                          <a:spcPts val="0"/>
                        </a:spcBef>
                        <a:spcAft>
                          <a:spcPts val="300"/>
                        </a:spcAft>
                      </a:pPr>
                      <a:r>
                        <a:rPr lang="en-US" sz="3200" u="sng" dirty="0">
                          <a:effectLst/>
                          <a:latin typeface="Arial" panose="020B0604020202020204" pitchFamily="34" charset="0"/>
                          <a:cs typeface="Arial" panose="020B0604020202020204" pitchFamily="34" charset="0"/>
                        </a:rPr>
                        <a:t>The Rest of the Rights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47631116"/>
                  </a:ext>
                </a:extLst>
              </a:tr>
              <a:tr h="822960">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948613" algn="r"/>
                        </a:tabLst>
                      </a:pPr>
                      <a:r>
                        <a:rPr lang="en-US" sz="2800" kern="1200" dirty="0">
                          <a:solidFill>
                            <a:schemeClr val="dk1"/>
                          </a:solidFill>
                          <a:effectLst/>
                          <a:latin typeface="Arial" panose="020B0604020202020204" pitchFamily="34" charset="0"/>
                          <a:ea typeface="+mn-ea"/>
                          <a:cs typeface="Arial" panose="020B0604020202020204" pitchFamily="34" charset="0"/>
                        </a:rPr>
                        <a:t>Right education</a:t>
                      </a:r>
                      <a:r>
                        <a:rPr lang="en-US" sz="2800" kern="1200" dirty="0">
                          <a:solidFill>
                            <a:schemeClr val="tx1"/>
                          </a:solidFill>
                          <a:effectLst/>
                          <a:latin typeface="Times New Roman" pitchFamily="18" charset="0"/>
                          <a:ea typeface="MS PGothic" pitchFamily="34" charset="-128"/>
                          <a:cs typeface="+mn-cs"/>
                        </a:rPr>
                        <a:t>:</a:t>
                      </a: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 </a:t>
                      </a:r>
                    </a:p>
                    <a:p>
                      <a:pPr marL="0" marR="0">
                        <a:lnSpc>
                          <a:spcPct val="100000"/>
                        </a:lnSpc>
                        <a:spcBef>
                          <a:spcPts val="0"/>
                        </a:spcBef>
                        <a:spcAft>
                          <a:spcPts val="200"/>
                        </a:spcAft>
                        <a:tabLst>
                          <a:tab pos="7948613" algn="r"/>
                        </a:tabLst>
                      </a:pP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	Inform the patient about the medication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1794560"/>
                  </a:ext>
                </a:extLst>
              </a:tr>
              <a:tr h="822960">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948613" algn="r"/>
                        </a:tabLst>
                      </a:pPr>
                      <a:r>
                        <a:rPr lang="en-US" sz="2800" kern="1200" dirty="0">
                          <a:solidFill>
                            <a:schemeClr val="dk1"/>
                          </a:solidFill>
                          <a:effectLst/>
                          <a:latin typeface="Arial" panose="020B0604020202020204" pitchFamily="34" charset="0"/>
                          <a:ea typeface="+mn-ea"/>
                          <a:cs typeface="Arial" panose="020B0604020202020204" pitchFamily="34" charset="0"/>
                        </a:rPr>
                        <a:t>Right to refuse</a:t>
                      </a:r>
                      <a:r>
                        <a:rPr lang="en-US" sz="2800" kern="1200" dirty="0">
                          <a:solidFill>
                            <a:schemeClr val="tx1"/>
                          </a:solidFill>
                          <a:effectLst/>
                          <a:latin typeface="Times New Roman" pitchFamily="18" charset="0"/>
                          <a:ea typeface="MS PGothic" pitchFamily="34" charset="-128"/>
                          <a:cs typeface="+mn-cs"/>
                        </a:rPr>
                        <a:t>: </a:t>
                      </a: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	</a:t>
                      </a:r>
                    </a:p>
                    <a:p>
                      <a:pPr marL="0" marR="0">
                        <a:lnSpc>
                          <a:spcPct val="100000"/>
                        </a:lnSpc>
                        <a:spcBef>
                          <a:spcPts val="0"/>
                        </a:spcBef>
                        <a:spcAft>
                          <a:spcPts val="200"/>
                        </a:spcAft>
                        <a:tabLst>
                          <a:tab pos="7948613" algn="r"/>
                        </a:tabLst>
                      </a:pP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	Patients can decline or refuse </a:t>
                      </a:r>
                    </a:p>
                  </a:txBody>
                  <a:tcPr marL="68580" marR="68580" marT="0" marB="0" anchor="ctr"/>
                </a:tc>
                <a:extLst>
                  <a:ext uri="{0D108BD9-81ED-4DB2-BD59-A6C34878D82A}">
                    <a16:rowId xmlns:a16="http://schemas.microsoft.com/office/drawing/2014/main" val="3478774076"/>
                  </a:ext>
                </a:extLst>
              </a:tr>
              <a:tr h="822960">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200"/>
                        </a:spcAft>
                        <a:tabLst>
                          <a:tab pos="7948613" algn="r"/>
                        </a:tabLst>
                      </a:pPr>
                      <a:r>
                        <a:rPr lang="en-US" sz="2800" kern="1200" dirty="0">
                          <a:solidFill>
                            <a:schemeClr val="dk1"/>
                          </a:solidFill>
                          <a:effectLst/>
                          <a:latin typeface="Arial" panose="020B0604020202020204" pitchFamily="34" charset="0"/>
                          <a:ea typeface="+mn-ea"/>
                          <a:cs typeface="Arial" panose="020B0604020202020204" pitchFamily="34" charset="0"/>
                        </a:rPr>
                        <a:t>Right response and evaluation: </a:t>
                      </a: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 </a:t>
                      </a:r>
                    </a:p>
                    <a:p>
                      <a:pPr marL="0" marR="0">
                        <a:lnSpc>
                          <a:spcPct val="100000"/>
                        </a:lnSpc>
                        <a:spcBef>
                          <a:spcPts val="0"/>
                        </a:spcBef>
                        <a:spcAft>
                          <a:spcPts val="200"/>
                        </a:spcAft>
                        <a:tabLst>
                          <a:tab pos="7948613" algn="r"/>
                        </a:tabLst>
                      </a:pPr>
                      <a:r>
                        <a:rPr lang="en-US" sz="2400" kern="1200" dirty="0">
                          <a:solidFill>
                            <a:schemeClr val="tx1"/>
                          </a:solidFill>
                          <a:effectLst/>
                          <a:latin typeface="Arial" panose="020B0604020202020204" pitchFamily="34" charset="0"/>
                          <a:ea typeface="MS PGothic" pitchFamily="34" charset="-128"/>
                          <a:cs typeface="Arial" panose="020B0604020202020204" pitchFamily="34" charset="0"/>
                        </a:rPr>
                        <a:t>	Assess for the anticipated response</a:t>
                      </a:r>
                    </a:p>
                  </a:txBody>
                  <a:tcPr marL="68580" marR="68580" marT="0" marB="0" anchor="ctr"/>
                </a:tc>
                <a:extLst>
                  <a:ext uri="{0D108BD9-81ED-4DB2-BD59-A6C34878D82A}">
                    <a16:rowId xmlns:a16="http://schemas.microsoft.com/office/drawing/2014/main" val="1173428410"/>
                  </a:ext>
                </a:extLst>
              </a:tr>
            </a:tbl>
          </a:graphicData>
        </a:graphic>
      </p:graphicFrame>
      <p:sp>
        <p:nvSpPr>
          <p:cNvPr id="6" name="Rectangle 5">
            <a:extLst>
              <a:ext uri="{FF2B5EF4-FFF2-40B4-BE49-F238E27FC236}">
                <a16:creationId xmlns:a16="http://schemas.microsoft.com/office/drawing/2014/main" id="{458FFEB9-C3BB-7F47-50C5-558262A7D507}"/>
              </a:ext>
            </a:extLst>
          </p:cNvPr>
          <p:cNvSpPr/>
          <p:nvPr/>
        </p:nvSpPr>
        <p:spPr>
          <a:xfrm>
            <a:off x="152400" y="1879374"/>
            <a:ext cx="8763000" cy="3283542"/>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2977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6D3E097B-98D3-47EC-8730-28CB62CE7970}"/>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dirty="0"/>
              <a:t>We NEED to know:</a:t>
            </a:r>
            <a:endParaRPr lang="en-US" altLang="en-US" dirty="0"/>
          </a:p>
          <a:p>
            <a:pPr lvl="1"/>
            <a:r>
              <a:rPr lang="en-US" altLang="en-US" dirty="0"/>
              <a:t>Effects of drug.</a:t>
            </a:r>
          </a:p>
          <a:p>
            <a:pPr lvl="1"/>
            <a:r>
              <a:rPr lang="en-US" altLang="en-US" dirty="0"/>
              <a:t>Proper dosage.</a:t>
            </a:r>
          </a:p>
          <a:p>
            <a:pPr lvl="1"/>
            <a:r>
              <a:rPr lang="en-US" altLang="en-US" dirty="0"/>
              <a:t>Contraindications.</a:t>
            </a:r>
          </a:p>
          <a:p>
            <a:pPr lvl="1"/>
            <a:r>
              <a:rPr lang="en-US" altLang="en-US" dirty="0"/>
              <a:t>Side effects.</a:t>
            </a:r>
          </a:p>
          <a:p>
            <a:pPr lvl="1"/>
            <a:r>
              <a:rPr lang="en-US" altLang="en-US" dirty="0"/>
              <a:t>Administration techniques (mode and rate).</a:t>
            </a:r>
          </a:p>
          <a:p>
            <a:r>
              <a:rPr lang="en-US" altLang="en-US" dirty="0"/>
              <a:t>We Need to observe changes in the Patient</a:t>
            </a:r>
          </a:p>
          <a:p>
            <a:pPr lvl="1"/>
            <a:r>
              <a:rPr lang="en-US" altLang="en-US" dirty="0"/>
              <a:t>Local effects as well as General or Systemic effects.</a:t>
            </a:r>
          </a:p>
          <a:p>
            <a:pPr lvl="2"/>
            <a:r>
              <a:rPr lang="en-US" altLang="en-US" dirty="0"/>
              <a:t>Pain level</a:t>
            </a:r>
          </a:p>
          <a:p>
            <a:pPr lvl="2"/>
            <a:r>
              <a:rPr lang="en-US" altLang="en-US" dirty="0"/>
              <a:t>Speech</a:t>
            </a:r>
          </a:p>
          <a:p>
            <a:pPr lvl="2"/>
            <a:r>
              <a:rPr lang="en-US" altLang="en-US" dirty="0"/>
              <a:t>Responsiveness</a:t>
            </a:r>
          </a:p>
          <a:p>
            <a:pPr lvl="2"/>
            <a:r>
              <a:rPr lang="en-US" altLang="en-US" dirty="0"/>
              <a:t>Breathing Changes </a:t>
            </a:r>
          </a:p>
          <a:p>
            <a:pPr lvl="1"/>
            <a:endParaRPr lang="en-US" altLang="en-US" dirty="0"/>
          </a:p>
          <a:p>
            <a:endParaRPr lang="en-US" altLang="en-US" dirty="0"/>
          </a:p>
        </p:txBody>
      </p:sp>
      <p:sp>
        <p:nvSpPr>
          <p:cNvPr id="6" name="Date Placeholder 5">
            <a:extLst>
              <a:ext uri="{FF2B5EF4-FFF2-40B4-BE49-F238E27FC236}">
                <a16:creationId xmlns:a16="http://schemas.microsoft.com/office/drawing/2014/main" id="{0E1D87A4-D234-53B9-963A-12D8B9FB30FF}"/>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8" name="Slide Number Placeholder 7">
            <a:extLst>
              <a:ext uri="{FF2B5EF4-FFF2-40B4-BE49-F238E27FC236}">
                <a16:creationId xmlns:a16="http://schemas.microsoft.com/office/drawing/2014/main" id="{981DF665-59F9-3397-E771-5B664A58DCD9}"/>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34</a:t>
            </a:fld>
            <a:endParaRPr lang="en-US" altLang="en-US" dirty="0"/>
          </a:p>
        </p:txBody>
      </p:sp>
      <p:sp>
        <p:nvSpPr>
          <p:cNvPr id="5" name="Title 4">
            <a:extLst>
              <a:ext uri="{FF2B5EF4-FFF2-40B4-BE49-F238E27FC236}">
                <a16:creationId xmlns:a16="http://schemas.microsoft.com/office/drawing/2014/main" id="{8253D5C8-74CB-4165-EA38-6C6AE141B7AC}"/>
              </a:ext>
            </a:extLst>
          </p:cNvPr>
          <p:cNvSpPr>
            <a:spLocks noGrp="1"/>
          </p:cNvSpPr>
          <p:nvPr>
            <p:ph type="title"/>
          </p:nvPr>
        </p:nvSpPr>
        <p:spPr>
          <a:xfrm>
            <a:off x="370462" y="365125"/>
            <a:ext cx="8458200" cy="1006475"/>
          </a:xfrm>
        </p:spPr>
        <p:txBody>
          <a:bodyPr/>
          <a:lstStyle/>
          <a:p>
            <a:r>
              <a:rPr lang="en-US" dirty="0"/>
              <a:t>When EMTs administer a drug…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How the medication enters the body</a:t>
            </a:r>
          </a:p>
          <a:p>
            <a:r>
              <a:rPr lang="en-US" altLang="en-US" dirty="0"/>
              <a:t>Affect how a medication works</a:t>
            </a:r>
          </a:p>
          <a:p>
            <a:r>
              <a:rPr lang="en-US" altLang="en-US" dirty="0"/>
              <a:t>Absorption is the process by which medications travel through body tissues to the bloodstream.</a:t>
            </a:r>
          </a:p>
        </p:txBody>
      </p:sp>
      <p:sp>
        <p:nvSpPr>
          <p:cNvPr id="4" name="Date Placeholder 3">
            <a:extLst>
              <a:ext uri="{FF2B5EF4-FFF2-40B4-BE49-F238E27FC236}">
                <a16:creationId xmlns:a16="http://schemas.microsoft.com/office/drawing/2014/main" id="{5527642A-EC55-660C-91DE-076B454A3E86}"/>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CDC6DA4E-7877-93B7-812B-B7447994ECFF}"/>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35</a:t>
            </a:fld>
            <a:endParaRPr lang="en-US" altLang="en-US" dirty="0"/>
          </a:p>
        </p:txBody>
      </p:sp>
      <p:sp>
        <p:nvSpPr>
          <p:cNvPr id="18434" name="Title 1"/>
          <p:cNvSpPr>
            <a:spLocks noGrp="1"/>
          </p:cNvSpPr>
          <p:nvPr>
            <p:ph type="title"/>
          </p:nvPr>
        </p:nvSpPr>
        <p:spPr>
          <a:xfrm>
            <a:off x="370462" y="365125"/>
            <a:ext cx="8458200" cy="1006475"/>
          </a:xfrm>
        </p:spPr>
        <p:txBody>
          <a:bodyPr/>
          <a:lstStyle/>
          <a:p>
            <a:r>
              <a:rPr lang="en-US" altLang="en-US" dirty="0"/>
              <a:t>Routes of Administration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40EE5-8428-9BB0-49CC-2A4F0861FAB9}"/>
            </a:ext>
          </a:extLst>
        </p:cNvPr>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8D7AA8A3-958A-C874-58BE-935094BBCF38}"/>
              </a:ext>
            </a:extLst>
          </p:cNvPr>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Oral (PO): by mouth</a:t>
            </a:r>
          </a:p>
          <a:p>
            <a:pPr lvl="1"/>
            <a:r>
              <a:rPr lang="en-US" dirty="0"/>
              <a:t>Latin phrase “per </a:t>
            </a:r>
            <a:r>
              <a:rPr lang="en-US" dirty="0" err="1"/>
              <a:t>os</a:t>
            </a:r>
            <a:r>
              <a:rPr lang="en-US" dirty="0"/>
              <a:t>,” which translates to “by mouth".</a:t>
            </a:r>
            <a:endParaRPr lang="en-US" altLang="en-US" dirty="0"/>
          </a:p>
          <a:p>
            <a:pPr lvl="1"/>
            <a:r>
              <a:rPr lang="en-US" altLang="en-US" dirty="0"/>
              <a:t>Can take as long as 1 hour for absorption to occur</a:t>
            </a:r>
          </a:p>
          <a:p>
            <a:r>
              <a:rPr lang="en-US" altLang="en-US" dirty="0"/>
              <a:t>Per rectum (PR): by rectum</a:t>
            </a:r>
          </a:p>
          <a:p>
            <a:pPr lvl="1"/>
            <a:r>
              <a:rPr lang="en-US" altLang="en-US" dirty="0"/>
              <a:t>Easy to administer; provides reliable absorption</a:t>
            </a:r>
          </a:p>
          <a:p>
            <a:r>
              <a:rPr lang="en-US" altLang="en-US" dirty="0"/>
              <a:t>Inhalation: inhaled into the lungs</a:t>
            </a:r>
          </a:p>
          <a:p>
            <a:pPr lvl="1"/>
            <a:r>
              <a:rPr lang="en-US" altLang="en-US" dirty="0"/>
              <a:t>Absorbed into the bloodstream quickly</a:t>
            </a:r>
          </a:p>
          <a:p>
            <a:pPr lvl="1"/>
            <a:r>
              <a:rPr lang="en-US" altLang="en-US" dirty="0"/>
              <a:t>Aerosols, fine powders, and sprays </a:t>
            </a:r>
          </a:p>
          <a:p>
            <a:r>
              <a:rPr lang="en-US" altLang="en-US" dirty="0"/>
              <a:t>Sublingual (SL): under the tongue</a:t>
            </a:r>
          </a:p>
          <a:p>
            <a:pPr lvl="1"/>
            <a:r>
              <a:rPr lang="en-US" altLang="en-US" dirty="0"/>
              <a:t>Through the oral mucosa; absorbed within minutes</a:t>
            </a:r>
          </a:p>
          <a:p>
            <a:pPr marL="404813" lvl="1" indent="0" algn="r">
              <a:buNone/>
            </a:pPr>
            <a:r>
              <a:rPr lang="en-US" altLang="en-US" b="1" dirty="0"/>
              <a:t>(</a:t>
            </a:r>
            <a:r>
              <a:rPr lang="en-US" altLang="en-US" b="1" dirty="0" err="1"/>
              <a:t>Cont</a:t>
            </a:r>
            <a:r>
              <a:rPr lang="en-US" altLang="en-US" b="1" dirty="0"/>
              <a:t>)</a:t>
            </a:r>
          </a:p>
          <a:p>
            <a:pPr marL="404813" lvl="1" indent="0" algn="r">
              <a:buNone/>
            </a:pPr>
            <a:endParaRPr lang="en-US" altLang="en-US" dirty="0"/>
          </a:p>
          <a:p>
            <a:pPr lvl="1"/>
            <a:endParaRPr lang="en-US" altLang="en-US" dirty="0"/>
          </a:p>
        </p:txBody>
      </p:sp>
      <p:sp>
        <p:nvSpPr>
          <p:cNvPr id="6" name="Date Placeholder 5">
            <a:extLst>
              <a:ext uri="{FF2B5EF4-FFF2-40B4-BE49-F238E27FC236}">
                <a16:creationId xmlns:a16="http://schemas.microsoft.com/office/drawing/2014/main" id="{53D46B5C-4A9F-B1C2-B8DB-F24BA600F3F5}"/>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7" name="Slide Number Placeholder 6">
            <a:extLst>
              <a:ext uri="{FF2B5EF4-FFF2-40B4-BE49-F238E27FC236}">
                <a16:creationId xmlns:a16="http://schemas.microsoft.com/office/drawing/2014/main" id="{F3DC0D93-CF58-25E4-184E-D2C14771F88B}"/>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36</a:t>
            </a:fld>
            <a:endParaRPr lang="en-US" altLang="en-US" dirty="0"/>
          </a:p>
        </p:txBody>
      </p:sp>
      <p:sp>
        <p:nvSpPr>
          <p:cNvPr id="18434" name="Title 1">
            <a:extLst>
              <a:ext uri="{FF2B5EF4-FFF2-40B4-BE49-F238E27FC236}">
                <a16:creationId xmlns:a16="http://schemas.microsoft.com/office/drawing/2014/main" id="{6A58CD3F-F0F8-ABD8-0F0C-C45B9EB79A80}"/>
              </a:ext>
            </a:extLst>
          </p:cNvPr>
          <p:cNvSpPr>
            <a:spLocks noGrp="1"/>
          </p:cNvSpPr>
          <p:nvPr>
            <p:ph type="title"/>
          </p:nvPr>
        </p:nvSpPr>
        <p:spPr>
          <a:xfrm>
            <a:off x="370462" y="365125"/>
            <a:ext cx="8458200" cy="1006475"/>
          </a:xfrm>
        </p:spPr>
        <p:txBody>
          <a:bodyPr/>
          <a:lstStyle/>
          <a:p>
            <a:r>
              <a:rPr lang="en-US" altLang="en-US" dirty="0"/>
              <a:t>Common routes of administration</a:t>
            </a:r>
          </a:p>
        </p:txBody>
      </p:sp>
    </p:spTree>
    <p:extLst>
      <p:ext uri="{BB962C8B-B14F-4D97-AF65-F5344CB8AC3E}">
        <p14:creationId xmlns:p14="http://schemas.microsoft.com/office/powerpoint/2010/main" val="176064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Transcutaneous (transdermal): through the skin</a:t>
            </a:r>
          </a:p>
          <a:p>
            <a:pPr lvl="1"/>
            <a:r>
              <a:rPr lang="en-US" altLang="en-US" dirty="0"/>
              <a:t>Applied as a patch; Longer-lasting than other routes</a:t>
            </a:r>
          </a:p>
          <a:p>
            <a:r>
              <a:rPr lang="en-US" altLang="en-US" dirty="0"/>
              <a:t>Intranasal (IN): into the nostril via a mucosal atomizer device (MAD)</a:t>
            </a:r>
          </a:p>
          <a:p>
            <a:pPr lvl="1"/>
            <a:r>
              <a:rPr lang="en-US" altLang="en-US" dirty="0"/>
              <a:t>Quick absorption</a:t>
            </a:r>
          </a:p>
          <a:p>
            <a:r>
              <a:rPr lang="en-US" altLang="en-US" dirty="0"/>
              <a:t>Intravenous (IV): into the vein</a:t>
            </a:r>
          </a:p>
          <a:p>
            <a:r>
              <a:rPr lang="en-US" altLang="en-US" dirty="0"/>
              <a:t>Intraosseous (IO): into the bone</a:t>
            </a:r>
          </a:p>
          <a:p>
            <a:r>
              <a:rPr lang="en-US" altLang="en-US" dirty="0"/>
              <a:t>Subcutaneous (SC): beneath the skin</a:t>
            </a:r>
          </a:p>
          <a:p>
            <a:r>
              <a:rPr lang="en-US" altLang="en-US" dirty="0"/>
              <a:t>Intramuscular (IM): into the muscle</a:t>
            </a:r>
          </a:p>
          <a:p>
            <a:pPr marL="404813" lvl="1" indent="0" algn="r">
              <a:buNone/>
            </a:pPr>
            <a:r>
              <a:rPr lang="en-US" altLang="en-US" b="1" dirty="0"/>
              <a:t>(</a:t>
            </a:r>
            <a:r>
              <a:rPr lang="en-US" altLang="en-US" b="1" dirty="0" err="1"/>
              <a:t>Cont</a:t>
            </a:r>
            <a:r>
              <a:rPr lang="en-US" altLang="en-US" b="1" dirty="0"/>
              <a:t>)</a:t>
            </a:r>
          </a:p>
        </p:txBody>
      </p:sp>
      <p:sp>
        <p:nvSpPr>
          <p:cNvPr id="10" name="Date Placeholder 9">
            <a:extLst>
              <a:ext uri="{FF2B5EF4-FFF2-40B4-BE49-F238E27FC236}">
                <a16:creationId xmlns:a16="http://schemas.microsoft.com/office/drawing/2014/main" id="{68CC4F26-EF7B-7EA4-8B16-F11B57901400}"/>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11" name="Slide Number Placeholder 10">
            <a:extLst>
              <a:ext uri="{FF2B5EF4-FFF2-40B4-BE49-F238E27FC236}">
                <a16:creationId xmlns:a16="http://schemas.microsoft.com/office/drawing/2014/main" id="{C66575D3-F2F1-4EB8-71E7-E45E7003AE79}"/>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37</a:t>
            </a:fld>
            <a:endParaRPr lang="en-US" altLang="en-US" dirty="0"/>
          </a:p>
        </p:txBody>
      </p:sp>
      <p:sp>
        <p:nvSpPr>
          <p:cNvPr id="20482" name="Title 1"/>
          <p:cNvSpPr>
            <a:spLocks noGrp="1"/>
          </p:cNvSpPr>
          <p:nvPr>
            <p:ph type="title"/>
          </p:nvPr>
        </p:nvSpPr>
        <p:spPr>
          <a:xfrm>
            <a:off x="370462" y="365125"/>
            <a:ext cx="8458200" cy="1006475"/>
          </a:xfrm>
        </p:spPr>
        <p:txBody>
          <a:bodyPr/>
          <a:lstStyle/>
          <a:p>
            <a:r>
              <a:rPr lang="en-US" altLang="en-US" dirty="0"/>
              <a:t>Common routes of administration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Enteral medications enter the body through the digestive system.</a:t>
            </a:r>
          </a:p>
          <a:p>
            <a:pPr lvl="1"/>
            <a:r>
              <a:rPr lang="en-US" altLang="en-US" dirty="0"/>
              <a:t>Often in pill or liquid form such as cough medicine</a:t>
            </a:r>
          </a:p>
          <a:p>
            <a:pPr lvl="1"/>
            <a:r>
              <a:rPr lang="en-US" altLang="en-US" dirty="0"/>
              <a:t>Medications administered via this route tend to be absorbed slowly and are not commonly used in an emergency setting</a:t>
            </a:r>
          </a:p>
          <a:p>
            <a:r>
              <a:rPr lang="en-US" altLang="en-US" dirty="0"/>
              <a:t>Parenteral medications enter the body </a:t>
            </a:r>
            <a:r>
              <a:rPr lang="en-US" dirty="0"/>
              <a:t> by routes other than the digestive tract. Usually used for drugs given by injection or infusion. </a:t>
            </a:r>
            <a:endParaRPr lang="en-US" altLang="en-US" dirty="0"/>
          </a:p>
          <a:p>
            <a:pPr lvl="1"/>
            <a:r>
              <a:rPr lang="en-US" altLang="en-US" dirty="0"/>
              <a:t>Often in liquid form through needles or syringes</a:t>
            </a:r>
          </a:p>
          <a:p>
            <a:pPr lvl="1"/>
            <a:r>
              <a:rPr lang="en-US" altLang="en-US" dirty="0"/>
              <a:t>Absorbed more quickly; offer a more predictable and measurable response.</a:t>
            </a:r>
          </a:p>
          <a:p>
            <a:endParaRPr lang="en-US" altLang="en-US" dirty="0"/>
          </a:p>
        </p:txBody>
      </p:sp>
      <p:sp>
        <p:nvSpPr>
          <p:cNvPr id="8" name="Date Placeholder 7">
            <a:extLst>
              <a:ext uri="{FF2B5EF4-FFF2-40B4-BE49-F238E27FC236}">
                <a16:creationId xmlns:a16="http://schemas.microsoft.com/office/drawing/2014/main" id="{11524409-B085-5DC0-2CED-77FB70346F95}"/>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9" name="Slide Number Placeholder 8">
            <a:extLst>
              <a:ext uri="{FF2B5EF4-FFF2-40B4-BE49-F238E27FC236}">
                <a16:creationId xmlns:a16="http://schemas.microsoft.com/office/drawing/2014/main" id="{2873FA8D-376A-3E42-0906-C3565E1D7262}"/>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38</a:t>
            </a:fld>
            <a:endParaRPr lang="en-US" altLang="en-US" dirty="0"/>
          </a:p>
        </p:txBody>
      </p:sp>
      <p:sp>
        <p:nvSpPr>
          <p:cNvPr id="17410" name="Title 1"/>
          <p:cNvSpPr>
            <a:spLocks noGrp="1"/>
          </p:cNvSpPr>
          <p:nvPr>
            <p:ph type="title"/>
          </p:nvPr>
        </p:nvSpPr>
        <p:spPr>
          <a:xfrm>
            <a:off x="370462" y="365125"/>
            <a:ext cx="8458200" cy="1006475"/>
          </a:xfrm>
        </p:spPr>
        <p:txBody>
          <a:bodyPr/>
          <a:lstStyle/>
          <a:p>
            <a:r>
              <a:rPr lang="en-US" altLang="en-US" dirty="0"/>
              <a:t>Common routes of administration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1015E96-4B2B-352E-48BB-FB8EC6C4E1BB}"/>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57C0EBC0-4F48-9185-041D-C5C66BCA4F4B}"/>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39</a:t>
            </a:fld>
            <a:endParaRPr lang="en-US" altLang="en-US" dirty="0"/>
          </a:p>
        </p:txBody>
      </p:sp>
      <p:pic>
        <p:nvPicPr>
          <p:cNvPr id="1026" name="Picture 2" descr="The table shows two columns and ten rows and two sections with the following heads: Enteral and parenteral. The column headers are route and rate. Under the section enteral the row entries are as follows: Row 1. Sublingual (S L), Rapid. Row 2. Per rectum (P R), Rapid. Row 3. By mouth (P O), Slow. Under the section parenteral the row entries are as follows: Row 4. Intravenous (I V), Immediate. Row 5. Intraosseous (I O), Immediate. Row 6. Inhalation, Rapid. Row 7. Intranasal (I N), Rapid. Row 8. Intramuscular (I M), Moderate. Row 9. Subcutaneous, Slow. Row 10. Transcutaneous, Slow.&#10;" title="A table is titled routes of administration and rates of absor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402" y="112357"/>
            <a:ext cx="5734624" cy="6578162"/>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a:extLst>
              <a:ext uri="{FF2B5EF4-FFF2-40B4-BE49-F238E27FC236}">
                <a16:creationId xmlns:a16="http://schemas.microsoft.com/office/drawing/2014/main" id="{226E2C4B-3343-62E5-2806-345E1C5DA05E}"/>
              </a:ext>
            </a:extLst>
          </p:cNvPr>
          <p:cNvSpPr>
            <a:spLocks noGrp="1"/>
          </p:cNvSpPr>
          <p:nvPr>
            <p:ph type="title"/>
          </p:nvPr>
        </p:nvSpPr>
        <p:spPr>
          <a:xfrm>
            <a:off x="17464" y="2041525"/>
            <a:ext cx="3210938" cy="1387475"/>
          </a:xfrm>
        </p:spPr>
        <p:txBody>
          <a:bodyPr/>
          <a:lstStyle/>
          <a:p>
            <a:r>
              <a:rPr lang="en-US" dirty="0"/>
              <a:t>Routes and Absorption rates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70462" y="1543455"/>
            <a:ext cx="8458200" cy="4876800"/>
          </a:xfrm>
        </p:spPr>
        <p:txBody>
          <a:bodyPr vert="horz" lIns="91440" tIns="45720" rIns="171450" bIns="45720" rtlCol="0">
            <a:normAutofit/>
          </a:bodyPr>
          <a:lstStyle/>
          <a:p>
            <a:r>
              <a:rPr lang="en-US" altLang="en-US" dirty="0"/>
              <a:t>Medication Administration</a:t>
            </a:r>
          </a:p>
          <a:p>
            <a:r>
              <a:rPr lang="en-US" altLang="en-US" dirty="0"/>
              <a:t>Self-administer medication</a:t>
            </a:r>
          </a:p>
          <a:p>
            <a:r>
              <a:rPr lang="en-US" altLang="en-US" dirty="0"/>
              <a:t>Peer-administer medication</a:t>
            </a:r>
          </a:p>
          <a:p>
            <a:r>
              <a:rPr lang="en-US" altLang="en-US" dirty="0"/>
              <a:t>Assist/administer medication to a patient</a:t>
            </a:r>
          </a:p>
        </p:txBody>
      </p:sp>
      <p:sp>
        <p:nvSpPr>
          <p:cNvPr id="7170" name="Rectangle 2"/>
          <p:cNvSpPr>
            <a:spLocks noGrp="1" noChangeArrowheads="1"/>
          </p:cNvSpPr>
          <p:nvPr>
            <p:ph type="title"/>
          </p:nvPr>
        </p:nvSpPr>
        <p:spPr>
          <a:xfrm>
            <a:off x="370462" y="365125"/>
            <a:ext cx="8458200" cy="1006475"/>
          </a:xfrm>
        </p:spPr>
        <p:txBody>
          <a:bodyPr/>
          <a:lstStyle/>
          <a:p>
            <a:r>
              <a:rPr lang="en-US" altLang="en-US" dirty="0"/>
              <a:t>National EMS Education Standard Competencies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65D0089-7B91-1F8F-1D97-73EFDB17DEFA}"/>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3" name="Slide Number Placeholder 2">
            <a:extLst>
              <a:ext uri="{FF2B5EF4-FFF2-40B4-BE49-F238E27FC236}">
                <a16:creationId xmlns:a16="http://schemas.microsoft.com/office/drawing/2014/main" id="{FBB88C3D-2F46-9CB2-AD91-01C9FC3DFF09}"/>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40</a:t>
            </a:fld>
            <a:endParaRPr lang="en-US" altLang="en-US" dirty="0"/>
          </a:p>
        </p:txBody>
      </p:sp>
      <p:sp>
        <p:nvSpPr>
          <p:cNvPr id="8" name="Title 7">
            <a:extLst>
              <a:ext uri="{FF2B5EF4-FFF2-40B4-BE49-F238E27FC236}">
                <a16:creationId xmlns:a16="http://schemas.microsoft.com/office/drawing/2014/main" id="{B4A47D48-3452-1B9F-BFBB-FE85C2EA63A3}"/>
              </a:ext>
            </a:extLst>
          </p:cNvPr>
          <p:cNvSpPr>
            <a:spLocks noGrp="1"/>
          </p:cNvSpPr>
          <p:nvPr>
            <p:ph type="title"/>
          </p:nvPr>
        </p:nvSpPr>
        <p:spPr>
          <a:xfrm>
            <a:off x="370462" y="126174"/>
            <a:ext cx="8458200" cy="1006475"/>
          </a:xfrm>
        </p:spPr>
        <p:txBody>
          <a:bodyPr/>
          <a:lstStyle/>
          <a:p>
            <a:r>
              <a:rPr lang="en-US" dirty="0"/>
              <a:t>Remember??</a:t>
            </a:r>
          </a:p>
        </p:txBody>
      </p:sp>
      <p:graphicFrame>
        <p:nvGraphicFramePr>
          <p:cNvPr id="11" name="Table 10">
            <a:extLst>
              <a:ext uri="{FF2B5EF4-FFF2-40B4-BE49-F238E27FC236}">
                <a16:creationId xmlns:a16="http://schemas.microsoft.com/office/drawing/2014/main" id="{A2F5E841-8D47-49E6-36F7-D291C69C50A8}"/>
              </a:ext>
            </a:extLst>
          </p:cNvPr>
          <p:cNvGraphicFramePr>
            <a:graphicFrameLocks noGrp="1"/>
          </p:cNvGraphicFramePr>
          <p:nvPr>
            <p:extLst>
              <p:ext uri="{D42A27DB-BD31-4B8C-83A1-F6EECF244321}">
                <p14:modId xmlns:p14="http://schemas.microsoft.com/office/powerpoint/2010/main" val="857239968"/>
              </p:ext>
            </p:extLst>
          </p:nvPr>
        </p:nvGraphicFramePr>
        <p:xfrm>
          <a:off x="547041" y="1066800"/>
          <a:ext cx="3638550" cy="4968876"/>
        </p:xfrm>
        <a:graphic>
          <a:graphicData uri="http://schemas.openxmlformats.org/drawingml/2006/table">
            <a:tbl>
              <a:tblPr firstRow="1" firstCol="1" bandRow="1">
                <a:tableStyleId>{5C22544A-7EE6-4342-B048-85BDC9FD1C3A}</a:tableStyleId>
              </a:tblPr>
              <a:tblGrid>
                <a:gridCol w="578950">
                  <a:extLst>
                    <a:ext uri="{9D8B030D-6E8A-4147-A177-3AD203B41FA5}">
                      <a16:colId xmlns:a16="http://schemas.microsoft.com/office/drawing/2014/main" val="716821281"/>
                    </a:ext>
                  </a:extLst>
                </a:gridCol>
                <a:gridCol w="3059600">
                  <a:extLst>
                    <a:ext uri="{9D8B030D-6E8A-4147-A177-3AD203B41FA5}">
                      <a16:colId xmlns:a16="http://schemas.microsoft.com/office/drawing/2014/main" val="3579439634"/>
                    </a:ext>
                  </a:extLst>
                </a:gridCol>
              </a:tblGrid>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Signs/Symptoms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557080"/>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Allergies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27394730"/>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Medications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42997686"/>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P:</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Past Pertinent Hx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946180"/>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Last Oral Intake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82000220"/>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Events leading Up</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00598159"/>
                  </a:ext>
                </a:extLst>
              </a:tr>
            </a:tbl>
          </a:graphicData>
        </a:graphic>
      </p:graphicFrame>
      <p:graphicFrame>
        <p:nvGraphicFramePr>
          <p:cNvPr id="14" name="Table 13">
            <a:extLst>
              <a:ext uri="{FF2B5EF4-FFF2-40B4-BE49-F238E27FC236}">
                <a16:creationId xmlns:a16="http://schemas.microsoft.com/office/drawing/2014/main" id="{4F8B186B-819B-28C4-3871-A542C852F3EA}"/>
              </a:ext>
            </a:extLst>
          </p:cNvPr>
          <p:cNvGraphicFramePr>
            <a:graphicFrameLocks noGrp="1"/>
          </p:cNvGraphicFramePr>
          <p:nvPr>
            <p:extLst>
              <p:ext uri="{D42A27DB-BD31-4B8C-83A1-F6EECF244321}">
                <p14:modId xmlns:p14="http://schemas.microsoft.com/office/powerpoint/2010/main" val="1011740495"/>
              </p:ext>
            </p:extLst>
          </p:nvPr>
        </p:nvGraphicFramePr>
        <p:xfrm>
          <a:off x="4800600" y="1066800"/>
          <a:ext cx="3892903" cy="4968876"/>
        </p:xfrm>
        <a:graphic>
          <a:graphicData uri="http://schemas.openxmlformats.org/drawingml/2006/table">
            <a:tbl>
              <a:tblPr firstRow="1" firstCol="1" bandRow="1">
                <a:tableStyleId>{5C22544A-7EE6-4342-B048-85BDC9FD1C3A}</a:tableStyleId>
              </a:tblPr>
              <a:tblGrid>
                <a:gridCol w="619421">
                  <a:extLst>
                    <a:ext uri="{9D8B030D-6E8A-4147-A177-3AD203B41FA5}">
                      <a16:colId xmlns:a16="http://schemas.microsoft.com/office/drawing/2014/main" val="4024370751"/>
                    </a:ext>
                  </a:extLst>
                </a:gridCol>
                <a:gridCol w="3273482">
                  <a:extLst>
                    <a:ext uri="{9D8B030D-6E8A-4147-A177-3AD203B41FA5}">
                      <a16:colId xmlns:a16="http://schemas.microsoft.com/office/drawing/2014/main" val="1671535646"/>
                    </a:ext>
                  </a:extLst>
                </a:gridCol>
              </a:tblGrid>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O:</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Onset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26912492"/>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P:</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Provokes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8881654"/>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Q:</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Quality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13672805"/>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Radiation/Region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10783737"/>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Severity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57290696"/>
                  </a:ext>
                </a:extLst>
              </a:tr>
              <a:tr h="828146">
                <a:tc>
                  <a:txBody>
                    <a:bodyPr/>
                    <a:lstStyle/>
                    <a:p>
                      <a:pPr marL="0" marR="0">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300"/>
                        </a:spcAft>
                      </a:pPr>
                      <a:r>
                        <a:rPr lang="en-US" sz="2800" dirty="0">
                          <a:effectLst/>
                          <a:latin typeface="Arial" panose="020B0604020202020204" pitchFamily="34" charset="0"/>
                          <a:cs typeface="Arial" panose="020B0604020202020204" pitchFamily="34" charset="0"/>
                        </a:rPr>
                        <a:t>Time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9230201"/>
                  </a:ext>
                </a:extLst>
              </a:tr>
            </a:tbl>
          </a:graphicData>
        </a:graphic>
      </p:graphicFrame>
      <p:sp>
        <p:nvSpPr>
          <p:cNvPr id="15" name="Rectangle 14">
            <a:extLst>
              <a:ext uri="{FF2B5EF4-FFF2-40B4-BE49-F238E27FC236}">
                <a16:creationId xmlns:a16="http://schemas.microsoft.com/office/drawing/2014/main" id="{0E041C1F-44E6-259A-574D-B5CB35D6DC20}"/>
              </a:ext>
            </a:extLst>
          </p:cNvPr>
          <p:cNvSpPr/>
          <p:nvPr/>
        </p:nvSpPr>
        <p:spPr>
          <a:xfrm>
            <a:off x="537516" y="1089976"/>
            <a:ext cx="3657600" cy="496519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52BEB69-D167-4F4C-2866-45169013038B}"/>
              </a:ext>
            </a:extLst>
          </p:cNvPr>
          <p:cNvSpPr/>
          <p:nvPr/>
        </p:nvSpPr>
        <p:spPr>
          <a:xfrm>
            <a:off x="4805363" y="1087056"/>
            <a:ext cx="3883377" cy="496519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1377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Confirm that the patient has a patent airway and is able to swallow. </a:t>
            </a:r>
          </a:p>
          <a:p>
            <a:pPr lvl="1"/>
            <a:r>
              <a:rPr lang="en-US" altLang="en-US" dirty="0"/>
              <a:t>Instruct the patient to swallow or chew the medication. </a:t>
            </a:r>
          </a:p>
          <a:p>
            <a:pPr lvl="1"/>
            <a:endParaRPr lang="en-US" altLang="en-US" dirty="0"/>
          </a:p>
        </p:txBody>
      </p:sp>
      <p:sp>
        <p:nvSpPr>
          <p:cNvPr id="9" name="Date Placeholder 8">
            <a:extLst>
              <a:ext uri="{FF2B5EF4-FFF2-40B4-BE49-F238E27FC236}">
                <a16:creationId xmlns:a16="http://schemas.microsoft.com/office/drawing/2014/main" id="{DA33247F-31A5-E9CA-7964-7556A98C8A8B}"/>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10" name="Slide Number Placeholder 9">
            <a:extLst>
              <a:ext uri="{FF2B5EF4-FFF2-40B4-BE49-F238E27FC236}">
                <a16:creationId xmlns:a16="http://schemas.microsoft.com/office/drawing/2014/main" id="{FF7F7061-8D74-AA90-7A35-3232C0EEE2DE}"/>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41</a:t>
            </a:fld>
            <a:endParaRPr lang="en-US" altLang="en-US" dirty="0"/>
          </a:p>
        </p:txBody>
      </p:sp>
      <p:sp>
        <p:nvSpPr>
          <p:cNvPr id="39938" name="Title 1"/>
          <p:cNvSpPr>
            <a:spLocks noGrp="1"/>
          </p:cNvSpPr>
          <p:nvPr>
            <p:ph type="title"/>
          </p:nvPr>
        </p:nvSpPr>
        <p:spPr>
          <a:xfrm>
            <a:off x="370462" y="365125"/>
            <a:ext cx="8458200" cy="1006475"/>
          </a:xfrm>
        </p:spPr>
        <p:txBody>
          <a:bodyPr/>
          <a:lstStyle/>
          <a:p>
            <a:r>
              <a:rPr lang="en-US" altLang="en-US" dirty="0"/>
              <a:t>Oral Medications</a:t>
            </a:r>
          </a:p>
        </p:txBody>
      </p:sp>
      <p:pic>
        <p:nvPicPr>
          <p:cNvPr id="5122" name="Picture 2" descr="A photo shows an old woman with her hand on her chest being offered table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62" y="2832116"/>
            <a:ext cx="2391512" cy="2306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707" y="5107669"/>
            <a:ext cx="2921021" cy="1323439"/>
          </a:xfrm>
          <a:prstGeom prst="rect">
            <a:avLst/>
          </a:prstGeom>
        </p:spPr>
        <p:txBody>
          <a:bodyPr wrap="square">
            <a:spAutoFit/>
          </a:bodyPr>
          <a:lstStyle/>
          <a:p>
            <a:r>
              <a:rPr lang="en-US" sz="2000" b="1" dirty="0"/>
              <a:t>FIGURE 12-6 </a:t>
            </a:r>
            <a:r>
              <a:rPr lang="en-US" sz="2000" dirty="0"/>
              <a:t>Instruct the patient to chew </a:t>
            </a:r>
            <a:br>
              <a:rPr lang="en-US" sz="2000" dirty="0"/>
            </a:br>
            <a:r>
              <a:rPr lang="en-US" sz="2000" dirty="0"/>
              <a:t>(</a:t>
            </a:r>
            <a:r>
              <a:rPr lang="en-US" sz="2000" dirty="0" err="1"/>
              <a:t>eg</a:t>
            </a:r>
            <a:r>
              <a:rPr lang="en-US" sz="2000" dirty="0"/>
              <a:t>, baby aspirin) or swallow the medication.</a:t>
            </a:r>
          </a:p>
        </p:txBody>
      </p:sp>
      <p:sp>
        <p:nvSpPr>
          <p:cNvPr id="3" name="Rectangle 2"/>
          <p:cNvSpPr/>
          <p:nvPr/>
        </p:nvSpPr>
        <p:spPr>
          <a:xfrm>
            <a:off x="1382576" y="2832116"/>
            <a:ext cx="1385316"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 Jones &amp; Bartlett Learning.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369888" y="1219200"/>
            <a:ext cx="8458200" cy="5200650"/>
          </a:xfrm>
        </p:spPr>
        <p:txBody>
          <a:bodyPr vert="horz" lIns="91440" tIns="45720" rIns="171450" bIns="45720" rtlCol="0">
            <a:normAutofit/>
          </a:bodyPr>
          <a:lstStyle/>
          <a:p>
            <a:r>
              <a:rPr lang="en-US" altLang="en-US" dirty="0"/>
              <a:t>Oral glucose</a:t>
            </a:r>
          </a:p>
          <a:p>
            <a:pPr lvl="1"/>
            <a:r>
              <a:rPr lang="en-US" altLang="en-US" dirty="0"/>
              <a:t>A sugar that cells use for energy:  Treats hypoglycemia</a:t>
            </a:r>
          </a:p>
          <a:p>
            <a:pPr lvl="1"/>
            <a:r>
              <a:rPr lang="en-US" altLang="en-US" dirty="0"/>
              <a:t>EMTs give it only by mouth.</a:t>
            </a:r>
          </a:p>
          <a:p>
            <a:pPr lvl="1"/>
            <a:r>
              <a:rPr lang="en-US" altLang="en-US" dirty="0"/>
              <a:t>Do not give to an unconscious patient or one who cannot protect the airway.</a:t>
            </a:r>
          </a:p>
          <a:p>
            <a:r>
              <a:rPr lang="en-US" altLang="en-US" dirty="0"/>
              <a:t>Aspirin  (Given ONLY under protocol direction)</a:t>
            </a:r>
          </a:p>
          <a:p>
            <a:pPr lvl="1"/>
            <a:r>
              <a:rPr lang="en-US" altLang="en-US" dirty="0"/>
              <a:t>Reduces fever, pain, and inflammation</a:t>
            </a:r>
          </a:p>
          <a:p>
            <a:pPr lvl="1"/>
            <a:r>
              <a:rPr lang="en-US" altLang="en-US" dirty="0"/>
              <a:t>Inhibits platelet aggregation </a:t>
            </a:r>
          </a:p>
          <a:p>
            <a:pPr lvl="2"/>
            <a:r>
              <a:rPr lang="en-US" altLang="en-US" dirty="0"/>
              <a:t>Useful during heart attack</a:t>
            </a:r>
          </a:p>
          <a:p>
            <a:pPr lvl="1"/>
            <a:r>
              <a:rPr lang="en-US" altLang="en-US" dirty="0"/>
              <a:t>Contraindications</a:t>
            </a:r>
          </a:p>
          <a:p>
            <a:pPr lvl="2"/>
            <a:r>
              <a:rPr lang="en-US" altLang="en-US" dirty="0"/>
              <a:t>Hypersensitivity to aspirin</a:t>
            </a:r>
          </a:p>
          <a:p>
            <a:pPr lvl="2"/>
            <a:r>
              <a:rPr lang="en-US" altLang="en-US" dirty="0"/>
              <a:t>Liver damage, bleeding disorder, asthma</a:t>
            </a:r>
          </a:p>
          <a:p>
            <a:pPr lvl="2"/>
            <a:r>
              <a:rPr lang="en-US" altLang="en-US" dirty="0"/>
              <a:t>Should not be given to children </a:t>
            </a:r>
          </a:p>
          <a:p>
            <a:pPr lvl="1"/>
            <a:endParaRPr lang="en-US" altLang="en-US" dirty="0"/>
          </a:p>
          <a:p>
            <a:endParaRPr lang="en-US" altLang="en-US" dirty="0"/>
          </a:p>
          <a:p>
            <a:pPr lvl="1"/>
            <a:endParaRPr lang="en-US" altLang="en-US" dirty="0"/>
          </a:p>
        </p:txBody>
      </p:sp>
      <p:sp>
        <p:nvSpPr>
          <p:cNvPr id="6" name="Date Placeholder 5">
            <a:extLst>
              <a:ext uri="{FF2B5EF4-FFF2-40B4-BE49-F238E27FC236}">
                <a16:creationId xmlns:a16="http://schemas.microsoft.com/office/drawing/2014/main" id="{ECD9BDB8-A480-3091-CF96-6475CEC8905E}"/>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7" name="Slide Number Placeholder 6">
            <a:extLst>
              <a:ext uri="{FF2B5EF4-FFF2-40B4-BE49-F238E27FC236}">
                <a16:creationId xmlns:a16="http://schemas.microsoft.com/office/drawing/2014/main" id="{68AE458B-EC07-7A7B-8161-5ED1FE710C0E}"/>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42</a:t>
            </a:fld>
            <a:endParaRPr lang="en-US" altLang="en-US" dirty="0"/>
          </a:p>
        </p:txBody>
      </p:sp>
      <p:sp>
        <p:nvSpPr>
          <p:cNvPr id="41986" name="Title 1"/>
          <p:cNvSpPr>
            <a:spLocks noGrp="1"/>
          </p:cNvSpPr>
          <p:nvPr>
            <p:ph type="title"/>
          </p:nvPr>
        </p:nvSpPr>
        <p:spPr>
          <a:xfrm>
            <a:off x="370462" y="365125"/>
            <a:ext cx="8458200" cy="1006475"/>
          </a:xfrm>
        </p:spPr>
        <p:txBody>
          <a:bodyPr/>
          <a:lstStyle/>
          <a:p>
            <a:r>
              <a:rPr lang="en-US" altLang="en-US" dirty="0"/>
              <a:t>Oral Medications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Advantages</a:t>
            </a:r>
          </a:p>
          <a:p>
            <a:pPr lvl="1"/>
            <a:r>
              <a:rPr lang="en-US" altLang="en-US" dirty="0"/>
              <a:t>Easy to advise patients</a:t>
            </a:r>
          </a:p>
          <a:p>
            <a:pPr lvl="1"/>
            <a:r>
              <a:rPr lang="en-US" altLang="en-US" dirty="0"/>
              <a:t>Quick absorption</a:t>
            </a:r>
          </a:p>
          <a:p>
            <a:r>
              <a:rPr lang="en-US" altLang="en-US" dirty="0"/>
              <a:t>Disadvantages</a:t>
            </a:r>
          </a:p>
          <a:p>
            <a:pPr lvl="1"/>
            <a:r>
              <a:rPr lang="en-US" altLang="en-US" dirty="0"/>
              <a:t>Constant evaluation of the airway</a:t>
            </a:r>
          </a:p>
          <a:p>
            <a:pPr lvl="1"/>
            <a:r>
              <a:rPr lang="en-US" altLang="en-US" dirty="0"/>
              <a:t>Possible choking </a:t>
            </a:r>
          </a:p>
          <a:p>
            <a:pPr lvl="1"/>
            <a:r>
              <a:rPr lang="en-US" altLang="en-US" dirty="0"/>
              <a:t>Not for uncooperative or unconscious patients</a:t>
            </a:r>
          </a:p>
        </p:txBody>
      </p:sp>
      <p:sp>
        <p:nvSpPr>
          <p:cNvPr id="6" name="Date Placeholder 5">
            <a:extLst>
              <a:ext uri="{FF2B5EF4-FFF2-40B4-BE49-F238E27FC236}">
                <a16:creationId xmlns:a16="http://schemas.microsoft.com/office/drawing/2014/main" id="{C0DC4386-A011-13D5-0274-0E25F85295E9}"/>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7" name="Slide Number Placeholder 6">
            <a:extLst>
              <a:ext uri="{FF2B5EF4-FFF2-40B4-BE49-F238E27FC236}">
                <a16:creationId xmlns:a16="http://schemas.microsoft.com/office/drawing/2014/main" id="{79E473DA-D42C-B665-F2DC-11EC61EB64BC}"/>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43</a:t>
            </a:fld>
            <a:endParaRPr lang="en-US" altLang="en-US" dirty="0"/>
          </a:p>
        </p:txBody>
      </p:sp>
      <p:sp>
        <p:nvSpPr>
          <p:cNvPr id="44034" name="Title 1"/>
          <p:cNvSpPr>
            <a:spLocks noGrp="1"/>
          </p:cNvSpPr>
          <p:nvPr>
            <p:ph type="title"/>
          </p:nvPr>
        </p:nvSpPr>
        <p:spPr>
          <a:xfrm>
            <a:off x="370462" y="365125"/>
            <a:ext cx="8458200" cy="1006475"/>
          </a:xfrm>
        </p:spPr>
        <p:txBody>
          <a:bodyPr/>
          <a:lstStyle/>
          <a:p>
            <a:r>
              <a:rPr lang="en-US" altLang="en-US" dirty="0"/>
              <a:t>Sublingual Medications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Relieves angina pain (cardiac patients)</a:t>
            </a:r>
          </a:p>
          <a:p>
            <a:r>
              <a:rPr lang="en-US" altLang="en-US" dirty="0"/>
              <a:t>Increases blood flow</a:t>
            </a:r>
          </a:p>
          <a:p>
            <a:r>
              <a:rPr lang="en-US" altLang="en-US" dirty="0"/>
              <a:t>Relaxes veins (reduces blood pressure) </a:t>
            </a:r>
          </a:p>
          <a:p>
            <a:r>
              <a:rPr lang="en-US" altLang="en-US" dirty="0"/>
              <a:t>Before administering:</a:t>
            </a:r>
          </a:p>
          <a:p>
            <a:pPr lvl="1"/>
            <a:r>
              <a:rPr lang="en-US" altLang="en-US" dirty="0"/>
              <a:t>Check blood pressure.</a:t>
            </a:r>
          </a:p>
          <a:p>
            <a:pPr lvl="1"/>
            <a:r>
              <a:rPr lang="en-US" altLang="en-US" dirty="0"/>
              <a:t>Obtain order to administer (Follow protocol)</a:t>
            </a:r>
          </a:p>
          <a:p>
            <a:r>
              <a:rPr lang="en-US" altLang="en-US" dirty="0"/>
              <a:t>If no relief:  Possibility of MI,</a:t>
            </a:r>
          </a:p>
          <a:p>
            <a:r>
              <a:rPr lang="en-US" altLang="en-US" dirty="0"/>
              <a:t>Should not be used with erectile dysfunction medications</a:t>
            </a:r>
          </a:p>
          <a:p>
            <a:r>
              <a:rPr lang="en-US" altLang="en-US" dirty="0"/>
              <a:t>May cause mild headache</a:t>
            </a:r>
          </a:p>
          <a:p>
            <a:pPr lvl="1"/>
            <a:endParaRPr lang="en-US" altLang="en-US" dirty="0"/>
          </a:p>
        </p:txBody>
      </p:sp>
      <p:sp>
        <p:nvSpPr>
          <p:cNvPr id="10" name="Date Placeholder 9">
            <a:extLst>
              <a:ext uri="{FF2B5EF4-FFF2-40B4-BE49-F238E27FC236}">
                <a16:creationId xmlns:a16="http://schemas.microsoft.com/office/drawing/2014/main" id="{3E6B5278-9EEE-DB2C-ACB3-CDC4B7086F23}"/>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11" name="Slide Number Placeholder 10">
            <a:extLst>
              <a:ext uri="{FF2B5EF4-FFF2-40B4-BE49-F238E27FC236}">
                <a16:creationId xmlns:a16="http://schemas.microsoft.com/office/drawing/2014/main" id="{6BB6345E-E5E3-DDD8-222A-06F158C69757}"/>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44</a:t>
            </a:fld>
            <a:endParaRPr lang="en-US" altLang="en-US" dirty="0"/>
          </a:p>
        </p:txBody>
      </p:sp>
      <p:sp>
        <p:nvSpPr>
          <p:cNvPr id="45058" name="Title 1"/>
          <p:cNvSpPr>
            <a:spLocks noGrp="1"/>
          </p:cNvSpPr>
          <p:nvPr>
            <p:ph type="title"/>
          </p:nvPr>
        </p:nvSpPr>
        <p:spPr>
          <a:xfrm>
            <a:off x="370462" y="365125"/>
            <a:ext cx="8458200" cy="1006475"/>
          </a:xfrm>
        </p:spPr>
        <p:txBody>
          <a:bodyPr/>
          <a:lstStyle/>
          <a:p>
            <a:r>
              <a:rPr lang="en-US" altLang="en-US" dirty="0"/>
              <a:t>Sublingual Medications </a:t>
            </a:r>
            <a:br>
              <a:rPr lang="en-US" altLang="en-US" dirty="0"/>
            </a:br>
            <a:r>
              <a:rPr lang="en-US" altLang="en-US" dirty="0"/>
              <a:t>	Nitroglycerin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342900" y="1397257"/>
            <a:ext cx="8458200" cy="5095618"/>
          </a:xfrm>
        </p:spPr>
        <p:txBody>
          <a:bodyPr vert="horz" lIns="91440" tIns="45720" rIns="171450" bIns="45720" rtlCol="0">
            <a:normAutofit/>
          </a:bodyPr>
          <a:lstStyle/>
          <a:p>
            <a:r>
              <a:rPr lang="en-US" altLang="en-US" dirty="0"/>
              <a:t> Administration - tablet </a:t>
            </a:r>
          </a:p>
          <a:p>
            <a:pPr lvl="1"/>
            <a:r>
              <a:rPr lang="en-US" altLang="en-US" dirty="0"/>
              <a:t>Sublingually under the tongue</a:t>
            </a:r>
          </a:p>
          <a:p>
            <a:pPr lvl="1"/>
            <a:r>
              <a:rPr lang="en-US" altLang="en-US" dirty="0"/>
              <a:t>Slight tingling or burning</a:t>
            </a:r>
          </a:p>
          <a:p>
            <a:pPr lvl="1"/>
            <a:r>
              <a:rPr lang="en-US" altLang="en-US" dirty="0"/>
              <a:t>Storage is important: Temperature/Light</a:t>
            </a:r>
          </a:p>
          <a:p>
            <a:r>
              <a:rPr lang="en-US" altLang="en-US" dirty="0"/>
              <a:t>Administration - metered-dose spray</a:t>
            </a:r>
          </a:p>
          <a:p>
            <a:pPr lvl="1"/>
            <a:r>
              <a:rPr lang="en-US" altLang="en-US" dirty="0"/>
              <a:t>On or under tongue</a:t>
            </a:r>
          </a:p>
          <a:p>
            <a:pPr lvl="1"/>
            <a:r>
              <a:rPr lang="en-US" altLang="en-US" dirty="0"/>
              <a:t>One spray = one tablet </a:t>
            </a:r>
          </a:p>
          <a:p>
            <a:r>
              <a:rPr lang="en-US" altLang="en-US" dirty="0"/>
              <a:t>Administration considerations</a:t>
            </a:r>
          </a:p>
          <a:p>
            <a:pPr lvl="1"/>
            <a:r>
              <a:rPr lang="en-US" altLang="en-US" dirty="0"/>
              <a:t>Wait 5 minutes before repeating dose.</a:t>
            </a:r>
          </a:p>
          <a:p>
            <a:pPr lvl="1"/>
            <a:r>
              <a:rPr lang="en-US" altLang="en-US" dirty="0"/>
              <a:t>Monitor vital signs.</a:t>
            </a:r>
          </a:p>
          <a:p>
            <a:pPr lvl="1"/>
            <a:r>
              <a:rPr lang="en-US" altLang="en-US" dirty="0"/>
              <a:t>Wear gloves.</a:t>
            </a:r>
          </a:p>
          <a:p>
            <a:pPr lvl="1"/>
            <a:r>
              <a:rPr lang="en-US" altLang="en-US" dirty="0"/>
              <a:t>Know local protocols.</a:t>
            </a:r>
          </a:p>
          <a:p>
            <a:pPr lvl="1"/>
            <a:endParaRPr lang="en-US" altLang="en-US" dirty="0"/>
          </a:p>
        </p:txBody>
      </p:sp>
      <p:sp>
        <p:nvSpPr>
          <p:cNvPr id="11" name="Date Placeholder 10">
            <a:extLst>
              <a:ext uri="{FF2B5EF4-FFF2-40B4-BE49-F238E27FC236}">
                <a16:creationId xmlns:a16="http://schemas.microsoft.com/office/drawing/2014/main" id="{097640EE-CFE8-260E-77DD-98D16B697E72}"/>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12" name="Slide Number Placeholder 11">
            <a:extLst>
              <a:ext uri="{FF2B5EF4-FFF2-40B4-BE49-F238E27FC236}">
                <a16:creationId xmlns:a16="http://schemas.microsoft.com/office/drawing/2014/main" id="{7826027A-59C0-37E0-BDAC-D4A3042ACCA5}"/>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45</a:t>
            </a:fld>
            <a:endParaRPr lang="en-US" altLang="en-US" dirty="0"/>
          </a:p>
        </p:txBody>
      </p:sp>
      <p:sp>
        <p:nvSpPr>
          <p:cNvPr id="47106" name="Title 1"/>
          <p:cNvSpPr>
            <a:spLocks noGrp="1"/>
          </p:cNvSpPr>
          <p:nvPr>
            <p:ph type="title"/>
          </p:nvPr>
        </p:nvSpPr>
        <p:spPr>
          <a:xfrm>
            <a:off x="370462" y="365125"/>
            <a:ext cx="8458200" cy="1006475"/>
          </a:xfrm>
        </p:spPr>
        <p:txBody>
          <a:bodyPr/>
          <a:lstStyle/>
          <a:p>
            <a:r>
              <a:rPr lang="en-US" altLang="en-US" dirty="0"/>
              <a:t>Sublingual Medications</a:t>
            </a:r>
            <a:br>
              <a:rPr lang="en-US" altLang="en-US" dirty="0"/>
            </a:br>
            <a:r>
              <a:rPr lang="en-US" altLang="en-US" dirty="0"/>
              <a:t>	Nitroglycerin</a:t>
            </a:r>
          </a:p>
        </p:txBody>
      </p:sp>
      <p:pic>
        <p:nvPicPr>
          <p:cNvPr id="6146" name="Picture 2" descr="Photo 1 shows two nitroglycerin spray bottles. Photo 2 shows a nitroglycerin tablet contain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812" y="1216372"/>
            <a:ext cx="2135375" cy="3182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7000" y="4398750"/>
            <a:ext cx="2667000" cy="1938992"/>
          </a:xfrm>
          <a:prstGeom prst="rect">
            <a:avLst/>
          </a:prstGeom>
        </p:spPr>
        <p:txBody>
          <a:bodyPr wrap="square">
            <a:spAutoFit/>
          </a:bodyPr>
          <a:lstStyle/>
          <a:p>
            <a:r>
              <a:rPr lang="en-US" sz="2000" b="1" dirty="0"/>
              <a:t>FIGURE 12-7 </a:t>
            </a:r>
            <a:r>
              <a:rPr lang="en-US" sz="2000" dirty="0"/>
              <a:t>Nitroglycerin, which is prescribed for chest pain, can be given sublingually as a spray or tablet.</a:t>
            </a:r>
          </a:p>
        </p:txBody>
      </p:sp>
      <p:sp>
        <p:nvSpPr>
          <p:cNvPr id="3" name="Rectangle 2"/>
          <p:cNvSpPr/>
          <p:nvPr/>
        </p:nvSpPr>
        <p:spPr>
          <a:xfrm>
            <a:off x="6708465" y="6275755"/>
            <a:ext cx="2285999" cy="323165"/>
          </a:xfrm>
          <a:prstGeom prst="rect">
            <a:avLst/>
          </a:prstGeom>
        </p:spPr>
        <p:txBody>
          <a:bodyPr wrap="square">
            <a:spAutoFit/>
          </a:bodyPr>
          <a:lstStyle/>
          <a:p>
            <a:r>
              <a:rPr lang="en-US" sz="750" dirty="0">
                <a:latin typeface="Arial" panose="020B0604020202020204" pitchFamily="34" charset="0"/>
                <a:cs typeface="Arial" panose="020B0604020202020204" pitchFamily="34" charset="0"/>
              </a:rPr>
              <a:t>A: Courtesy of Shionogi </a:t>
            </a:r>
            <a:r>
              <a:rPr lang="en-US" sz="750" dirty="0" err="1">
                <a:latin typeface="Arial" panose="020B0604020202020204" pitchFamily="34" charset="0"/>
                <a:cs typeface="Arial" panose="020B0604020202020204" pitchFamily="34" charset="0"/>
              </a:rPr>
              <a:t>Pharma</a:t>
            </a:r>
            <a:r>
              <a:rPr lang="en-US" sz="750" dirty="0">
                <a:latin typeface="Arial" panose="020B0604020202020204" pitchFamily="34" charset="0"/>
                <a:cs typeface="Arial" panose="020B0604020202020204" pitchFamily="34" charset="0"/>
              </a:rPr>
              <a:t>, Inc.; B: © Jones &amp; Bartlett Learning.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Advantages</a:t>
            </a:r>
          </a:p>
          <a:p>
            <a:pPr lvl="1"/>
            <a:r>
              <a:rPr lang="en-US" altLang="en-US" dirty="0"/>
              <a:t>Quick, easy access without using vein</a:t>
            </a:r>
          </a:p>
          <a:p>
            <a:pPr lvl="1"/>
            <a:r>
              <a:rPr lang="en-US" altLang="en-US" dirty="0"/>
              <a:t>Stable blood flow to muscles</a:t>
            </a:r>
          </a:p>
          <a:p>
            <a:r>
              <a:rPr lang="en-US" altLang="en-US" dirty="0"/>
              <a:t>Disadvantages</a:t>
            </a:r>
          </a:p>
          <a:p>
            <a:pPr lvl="1"/>
            <a:r>
              <a:rPr lang="en-US" altLang="en-US" dirty="0"/>
              <a:t>Use of a needle (and subsequent pain)</a:t>
            </a:r>
          </a:p>
          <a:p>
            <a:pPr lvl="1"/>
            <a:r>
              <a:rPr lang="en-US" altLang="en-US" dirty="0"/>
              <a:t>Patients may fear pain or injury.</a:t>
            </a:r>
          </a:p>
        </p:txBody>
      </p:sp>
      <p:sp>
        <p:nvSpPr>
          <p:cNvPr id="4" name="Date Placeholder 3">
            <a:extLst>
              <a:ext uri="{FF2B5EF4-FFF2-40B4-BE49-F238E27FC236}">
                <a16:creationId xmlns:a16="http://schemas.microsoft.com/office/drawing/2014/main" id="{418A232F-60DB-EBAB-DFA6-41BFF21F2A49}"/>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244A4765-E0D4-B955-F18D-9440A10DAD78}"/>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46</a:t>
            </a:fld>
            <a:endParaRPr lang="en-US" altLang="en-US" dirty="0"/>
          </a:p>
        </p:txBody>
      </p:sp>
      <p:sp>
        <p:nvSpPr>
          <p:cNvPr id="49154" name="Title 1"/>
          <p:cNvSpPr>
            <a:spLocks noGrp="1"/>
          </p:cNvSpPr>
          <p:nvPr>
            <p:ph type="title"/>
          </p:nvPr>
        </p:nvSpPr>
        <p:spPr>
          <a:xfrm>
            <a:off x="370462" y="365125"/>
            <a:ext cx="8458200" cy="1006475"/>
          </a:xfrm>
        </p:spPr>
        <p:txBody>
          <a:bodyPr/>
          <a:lstStyle/>
          <a:p>
            <a:r>
              <a:rPr lang="en-US" altLang="en-US" dirty="0"/>
              <a:t>Intramuscular Medications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Controls fight-or-flight response</a:t>
            </a:r>
          </a:p>
          <a:p>
            <a:r>
              <a:rPr lang="en-US" altLang="en-US" dirty="0"/>
              <a:t>Primary medication for delivery IM</a:t>
            </a:r>
          </a:p>
          <a:p>
            <a:r>
              <a:rPr lang="en-US" altLang="en-US" dirty="0"/>
              <a:t>Sympathomimetic </a:t>
            </a:r>
          </a:p>
          <a:p>
            <a:pPr lvl="1"/>
            <a:r>
              <a:rPr lang="en-US" dirty="0"/>
              <a:t>Mimics the effects of sympathetic nervous system</a:t>
            </a:r>
          </a:p>
          <a:p>
            <a:pPr lvl="1"/>
            <a:r>
              <a:rPr lang="en-US" dirty="0"/>
              <a:t>May lead to overstimulation of the fight-or-flight response</a:t>
            </a:r>
          </a:p>
          <a:p>
            <a:r>
              <a:rPr lang="en-US" altLang="en-US" dirty="0"/>
              <a:t>Delivered with an auto-injector to treat life-threatening anaphylaxis</a:t>
            </a:r>
          </a:p>
          <a:p>
            <a:r>
              <a:rPr lang="en-US" altLang="en-US" dirty="0"/>
              <a:t>Do not give to patients with hypertension, hypothermia, MI, or wheezing.</a:t>
            </a:r>
          </a:p>
          <a:p>
            <a:pPr lvl="1"/>
            <a:r>
              <a:rPr lang="en-US" altLang="en-US" b="1" dirty="0"/>
              <a:t>Relative contraindication</a:t>
            </a:r>
          </a:p>
          <a:p>
            <a:endParaRPr lang="en-US" altLang="en-US" dirty="0"/>
          </a:p>
          <a:p>
            <a:pPr lvl="1"/>
            <a:endParaRPr lang="en-US" altLang="en-US" dirty="0"/>
          </a:p>
        </p:txBody>
      </p:sp>
      <p:sp>
        <p:nvSpPr>
          <p:cNvPr id="6" name="Date Placeholder 5">
            <a:extLst>
              <a:ext uri="{FF2B5EF4-FFF2-40B4-BE49-F238E27FC236}">
                <a16:creationId xmlns:a16="http://schemas.microsoft.com/office/drawing/2014/main" id="{288A2906-4A5B-8CDF-05C9-EA69C7866735}"/>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7" name="Slide Number Placeholder 6">
            <a:extLst>
              <a:ext uri="{FF2B5EF4-FFF2-40B4-BE49-F238E27FC236}">
                <a16:creationId xmlns:a16="http://schemas.microsoft.com/office/drawing/2014/main" id="{7FC71F10-BBC3-854C-14CF-93F64ACE9B80}"/>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47</a:t>
            </a:fld>
            <a:endParaRPr lang="en-US" altLang="en-US" dirty="0"/>
          </a:p>
        </p:txBody>
      </p:sp>
      <p:sp>
        <p:nvSpPr>
          <p:cNvPr id="50178" name="Title 1"/>
          <p:cNvSpPr>
            <a:spLocks noGrp="1"/>
          </p:cNvSpPr>
          <p:nvPr>
            <p:ph type="title"/>
          </p:nvPr>
        </p:nvSpPr>
        <p:spPr>
          <a:xfrm>
            <a:off x="370462" y="365125"/>
            <a:ext cx="8458200" cy="1006475"/>
          </a:xfrm>
        </p:spPr>
        <p:txBody>
          <a:bodyPr/>
          <a:lstStyle/>
          <a:p>
            <a:r>
              <a:rPr lang="en-US" altLang="en-US" dirty="0"/>
              <a:t>Intramuscular Medications:</a:t>
            </a:r>
            <a:br>
              <a:rPr lang="en-US" altLang="en-US" dirty="0"/>
            </a:br>
            <a:r>
              <a:rPr lang="en-US" altLang="en-US" dirty="0"/>
              <a:t>	Epinephrine (aka:  adrenaline)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370462" y="1543455"/>
            <a:ext cx="8458200" cy="4876800"/>
          </a:xfrm>
        </p:spPr>
        <p:txBody>
          <a:bodyPr/>
          <a:lstStyle/>
          <a:p>
            <a:r>
              <a:rPr lang="en-US" altLang="en-US" dirty="0"/>
              <a:t>Used to reverse the effects of an opioid overdose</a:t>
            </a:r>
          </a:p>
          <a:p>
            <a:r>
              <a:rPr lang="en-US" altLang="en-US" dirty="0"/>
              <a:t>Most commonly available as Nasal Spray</a:t>
            </a:r>
          </a:p>
          <a:p>
            <a:r>
              <a:rPr lang="en-US" altLang="en-US" dirty="0"/>
              <a:t>Important considerations:</a:t>
            </a:r>
          </a:p>
          <a:p>
            <a:pPr lvl="1"/>
            <a:r>
              <a:rPr lang="en-US" dirty="0"/>
              <a:t>Follow State protocol.</a:t>
            </a:r>
            <a:endParaRPr lang="en-US" altLang="en-US" dirty="0"/>
          </a:p>
          <a:p>
            <a:pPr lvl="1"/>
            <a:r>
              <a:rPr lang="en-US" altLang="en-US" dirty="0"/>
              <a:t>Effects may not last as long as opioids; repeated doses may be necessary</a:t>
            </a:r>
          </a:p>
          <a:p>
            <a:pPr lvl="2"/>
            <a:r>
              <a:rPr lang="en-US" altLang="en-US" dirty="0"/>
              <a:t>Biphasic:  </a:t>
            </a:r>
            <a:r>
              <a:rPr lang="en-US" dirty="0"/>
              <a:t>Recurrence of symptoms after an interval of time.</a:t>
            </a:r>
            <a:endParaRPr lang="en-US" altLang="en-US" dirty="0"/>
          </a:p>
          <a:p>
            <a:pPr lvl="1"/>
            <a:r>
              <a:rPr lang="en-US" altLang="en-US" dirty="0"/>
              <a:t>Can cause severe withdrawal symptoms </a:t>
            </a:r>
          </a:p>
          <a:p>
            <a:pPr lvl="2"/>
            <a:r>
              <a:rPr lang="en-US" dirty="0"/>
              <a:t>including seizures and cardiac arrest</a:t>
            </a:r>
            <a:endParaRPr lang="en-US" altLang="en-US" dirty="0"/>
          </a:p>
          <a:p>
            <a:pPr lvl="1"/>
            <a:r>
              <a:rPr lang="en-US" altLang="en-US" dirty="0"/>
              <a:t>Consider your safety.</a:t>
            </a:r>
          </a:p>
        </p:txBody>
      </p:sp>
      <p:sp>
        <p:nvSpPr>
          <p:cNvPr id="12" name="Date Placeholder 11">
            <a:extLst>
              <a:ext uri="{FF2B5EF4-FFF2-40B4-BE49-F238E27FC236}">
                <a16:creationId xmlns:a16="http://schemas.microsoft.com/office/drawing/2014/main" id="{F0AE5277-A94C-29AA-2E0A-4BACB751DE1E}"/>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13" name="Slide Number Placeholder 12">
            <a:extLst>
              <a:ext uri="{FF2B5EF4-FFF2-40B4-BE49-F238E27FC236}">
                <a16:creationId xmlns:a16="http://schemas.microsoft.com/office/drawing/2014/main" id="{A7344513-A9F2-8D7D-7364-A754BB6802C6}"/>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48</a:t>
            </a:fld>
            <a:endParaRPr lang="en-US" altLang="en-US" dirty="0"/>
          </a:p>
        </p:txBody>
      </p:sp>
      <p:sp>
        <p:nvSpPr>
          <p:cNvPr id="53251" name="Title 1"/>
          <p:cNvSpPr>
            <a:spLocks noGrp="1"/>
          </p:cNvSpPr>
          <p:nvPr>
            <p:ph type="title"/>
          </p:nvPr>
        </p:nvSpPr>
        <p:spPr>
          <a:xfrm>
            <a:off x="370462" y="365125"/>
            <a:ext cx="8458200" cy="1006475"/>
          </a:xfrm>
        </p:spPr>
        <p:txBody>
          <a:bodyPr/>
          <a:lstStyle/>
          <a:p>
            <a:r>
              <a:rPr lang="en-US" altLang="en-US" dirty="0"/>
              <a:t>Intramuscular Medications  </a:t>
            </a:r>
            <a:br>
              <a:rPr lang="en-US" altLang="en-US" dirty="0"/>
            </a:br>
            <a:r>
              <a:rPr lang="en-US" altLang="en-US" dirty="0"/>
              <a:t>	Naloxone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02545" y="1547019"/>
            <a:ext cx="8458200" cy="4876800"/>
          </a:xfrm>
        </p:spPr>
        <p:txBody>
          <a:bodyPr/>
          <a:lstStyle/>
          <a:p>
            <a:r>
              <a:rPr lang="en-US" altLang="en-US" dirty="0"/>
              <a:t>The most common technique for naloxone administration is via the intranasal route. </a:t>
            </a:r>
          </a:p>
        </p:txBody>
      </p:sp>
      <p:sp>
        <p:nvSpPr>
          <p:cNvPr id="12" name="Date Placeholder 11">
            <a:extLst>
              <a:ext uri="{FF2B5EF4-FFF2-40B4-BE49-F238E27FC236}">
                <a16:creationId xmlns:a16="http://schemas.microsoft.com/office/drawing/2014/main" id="{7C8B412C-1322-6D0D-6647-62D1D551F47A}"/>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13" name="Slide Number Placeholder 12">
            <a:extLst>
              <a:ext uri="{FF2B5EF4-FFF2-40B4-BE49-F238E27FC236}">
                <a16:creationId xmlns:a16="http://schemas.microsoft.com/office/drawing/2014/main" id="{6C79EB77-E3E3-F2D9-6035-BCEB294A211B}"/>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49</a:t>
            </a:fld>
            <a:endParaRPr lang="en-US" altLang="en-US" dirty="0"/>
          </a:p>
        </p:txBody>
      </p:sp>
      <p:sp>
        <p:nvSpPr>
          <p:cNvPr id="3" name="Title 2"/>
          <p:cNvSpPr>
            <a:spLocks noGrp="1"/>
          </p:cNvSpPr>
          <p:nvPr>
            <p:ph type="title"/>
          </p:nvPr>
        </p:nvSpPr>
        <p:spPr>
          <a:xfrm>
            <a:off x="370462" y="365125"/>
            <a:ext cx="8458200" cy="1006475"/>
          </a:xfrm>
        </p:spPr>
        <p:txBody>
          <a:bodyPr/>
          <a:lstStyle/>
          <a:p>
            <a:r>
              <a:rPr lang="en-US" altLang="en-US" dirty="0"/>
              <a:t>Intranasal Medications</a:t>
            </a:r>
            <a:br>
              <a:rPr lang="en-US" altLang="en-US" dirty="0"/>
            </a:br>
            <a:r>
              <a:rPr lang="en-US" altLang="en-US" dirty="0"/>
              <a:t>	Naloxone</a:t>
            </a:r>
            <a:br>
              <a:rPr lang="en-US" altLang="en-US" dirty="0"/>
            </a:br>
            <a:endParaRPr lang="en-US" dirty="0"/>
          </a:p>
        </p:txBody>
      </p:sp>
      <p:grpSp>
        <p:nvGrpSpPr>
          <p:cNvPr id="22" name="Group 21">
            <a:extLst>
              <a:ext uri="{FF2B5EF4-FFF2-40B4-BE49-F238E27FC236}">
                <a16:creationId xmlns:a16="http://schemas.microsoft.com/office/drawing/2014/main" id="{972411CB-E328-D770-EE14-149C2006B88E}"/>
              </a:ext>
            </a:extLst>
          </p:cNvPr>
          <p:cNvGrpSpPr/>
          <p:nvPr/>
        </p:nvGrpSpPr>
        <p:grpSpPr>
          <a:xfrm>
            <a:off x="4984069" y="2895600"/>
            <a:ext cx="3771900" cy="3678027"/>
            <a:chOff x="4984069" y="2895600"/>
            <a:chExt cx="3771900" cy="3678027"/>
          </a:xfrm>
        </p:grpSpPr>
        <p:pic>
          <p:nvPicPr>
            <p:cNvPr id="7170" name="Picture 2" descr="A photo shows naloxone being inserted into a patient's nos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69" y="2895600"/>
              <a:ext cx="3486150" cy="23260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84069" y="5250188"/>
              <a:ext cx="3771900" cy="1323439"/>
            </a:xfrm>
            <a:prstGeom prst="rect">
              <a:avLst/>
            </a:prstGeom>
          </p:spPr>
          <p:txBody>
            <a:bodyPr wrap="square">
              <a:spAutoFit/>
            </a:bodyPr>
            <a:lstStyle/>
            <a:p>
              <a:r>
                <a:rPr lang="en-US" sz="2000" b="1" dirty="0"/>
                <a:t>FIGURE 12-9 </a:t>
              </a:r>
              <a:r>
                <a:rPr lang="en-US" sz="2000" dirty="0"/>
                <a:t>Some EMTs may administer naloxone</a:t>
              </a:r>
            </a:p>
            <a:p>
              <a:r>
                <a:rPr lang="en-US" sz="2000" dirty="0" err="1"/>
                <a:t>intranasally</a:t>
              </a:r>
              <a:r>
                <a:rPr lang="en-US" sz="2000" dirty="0"/>
                <a:t> to treat an opioid overdose.</a:t>
              </a:r>
            </a:p>
          </p:txBody>
        </p:sp>
        <p:sp>
          <p:nvSpPr>
            <p:cNvPr id="4" name="Rectangle 3"/>
            <p:cNvSpPr/>
            <p:nvPr/>
          </p:nvSpPr>
          <p:spPr>
            <a:xfrm>
              <a:off x="7084903" y="4995721"/>
              <a:ext cx="1385316"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 Jones &amp; Bartlett Learning.</a:t>
              </a:r>
            </a:p>
          </p:txBody>
        </p:sp>
      </p:grpSp>
      <p:grpSp>
        <p:nvGrpSpPr>
          <p:cNvPr id="23" name="Group 22">
            <a:extLst>
              <a:ext uri="{FF2B5EF4-FFF2-40B4-BE49-F238E27FC236}">
                <a16:creationId xmlns:a16="http://schemas.microsoft.com/office/drawing/2014/main" id="{0CEB68E4-D389-D560-E67B-F158C7A509A5}"/>
              </a:ext>
            </a:extLst>
          </p:cNvPr>
          <p:cNvGrpSpPr/>
          <p:nvPr/>
        </p:nvGrpSpPr>
        <p:grpSpPr>
          <a:xfrm>
            <a:off x="1066800" y="2895600"/>
            <a:ext cx="2809429" cy="3267075"/>
            <a:chOff x="228600" y="1486886"/>
            <a:chExt cx="3176593" cy="4771040"/>
          </a:xfrm>
        </p:grpSpPr>
        <p:pic>
          <p:nvPicPr>
            <p:cNvPr id="24" name="Picture 2" descr="D:\EMT_PPTs\NARCAN\narcan.gif">
              <a:extLst>
                <a:ext uri="{FF2B5EF4-FFF2-40B4-BE49-F238E27FC236}">
                  <a16:creationId xmlns:a16="http://schemas.microsoft.com/office/drawing/2014/main" id="{7755943C-638D-DE38-B445-3FAFFADC0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86886"/>
              <a:ext cx="2074184"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Image result for narcan">
              <a:extLst>
                <a:ext uri="{FF2B5EF4-FFF2-40B4-BE49-F238E27FC236}">
                  <a16:creationId xmlns:a16="http://schemas.microsoft.com/office/drawing/2014/main" id="{2D6BD63A-D094-14FE-B23B-8C6338452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07" r="21515"/>
            <a:stretch/>
          </p:blipFill>
          <p:spPr bwMode="auto">
            <a:xfrm>
              <a:off x="729726" y="2590800"/>
              <a:ext cx="2675467" cy="366712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70462" y="1543455"/>
            <a:ext cx="8458200" cy="4876800"/>
          </a:xfrm>
        </p:spPr>
        <p:txBody>
          <a:bodyPr vert="horz" lIns="91440" tIns="45720" rIns="171450" bIns="45720" rtlCol="0">
            <a:normAutofit/>
          </a:bodyPr>
          <a:lstStyle/>
          <a:p>
            <a:pPr marL="0" indent="0">
              <a:buNone/>
            </a:pPr>
            <a:r>
              <a:rPr lang="en-US" altLang="en-US" dirty="0"/>
              <a:t>Emergency Medications</a:t>
            </a:r>
          </a:p>
          <a:p>
            <a:pPr marL="974725"/>
            <a:r>
              <a:rPr lang="en-US" altLang="en-US" dirty="0"/>
              <a:t>Names</a:t>
            </a:r>
          </a:p>
          <a:p>
            <a:pPr marL="974725"/>
            <a:r>
              <a:rPr lang="en-US" altLang="en-US" dirty="0"/>
              <a:t>Effects</a:t>
            </a:r>
          </a:p>
          <a:p>
            <a:pPr marL="974725"/>
            <a:r>
              <a:rPr lang="en-US" altLang="en-US" dirty="0"/>
              <a:t>Actions</a:t>
            </a:r>
          </a:p>
          <a:p>
            <a:pPr marL="974725"/>
            <a:r>
              <a:rPr lang="en-US" altLang="en-US" dirty="0"/>
              <a:t>Indications</a:t>
            </a:r>
          </a:p>
          <a:p>
            <a:pPr marL="974725"/>
            <a:r>
              <a:rPr lang="en-US" altLang="en-US" dirty="0"/>
              <a:t>Contraindications</a:t>
            </a:r>
          </a:p>
        </p:txBody>
      </p:sp>
      <p:sp>
        <p:nvSpPr>
          <p:cNvPr id="8194" name="Rectangle 2"/>
          <p:cNvSpPr>
            <a:spLocks noGrp="1" noChangeArrowheads="1"/>
          </p:cNvSpPr>
          <p:nvPr>
            <p:ph type="title"/>
          </p:nvPr>
        </p:nvSpPr>
        <p:spPr>
          <a:xfrm>
            <a:off x="370462" y="365125"/>
            <a:ext cx="8458200" cy="1006475"/>
          </a:xfrm>
        </p:spPr>
        <p:txBody>
          <a:bodyPr/>
          <a:lstStyle/>
          <a:p>
            <a:r>
              <a:rPr lang="en-US" altLang="en-US" dirty="0"/>
              <a:t>National EMS Education Standard Competencies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All cells need it to survive.</a:t>
            </a:r>
          </a:p>
          <a:p>
            <a:r>
              <a:rPr lang="en-US" altLang="en-US" dirty="0"/>
              <a:t>Provide Supplemental O</a:t>
            </a:r>
            <a:r>
              <a:rPr lang="en-US" altLang="en-US" baseline="-25000" dirty="0"/>
              <a:t>2</a:t>
            </a:r>
            <a:r>
              <a:rPr lang="en-US" altLang="en-US" dirty="0"/>
              <a:t> via:</a:t>
            </a:r>
          </a:p>
          <a:p>
            <a:pPr lvl="1"/>
            <a:r>
              <a:rPr lang="en-US" altLang="en-US" dirty="0"/>
              <a:t>Nonrebreathing mask  (at 10 to 15 L/min)</a:t>
            </a:r>
          </a:p>
          <a:p>
            <a:pPr lvl="1"/>
            <a:r>
              <a:rPr lang="en-US" altLang="en-US" dirty="0"/>
              <a:t>Nasal cannula  (2 to 6 L/min)</a:t>
            </a:r>
          </a:p>
          <a:p>
            <a:pPr lvl="1"/>
            <a:r>
              <a:rPr lang="en-US" altLang="en-US" dirty="0"/>
              <a:t>Venturi Mask</a:t>
            </a:r>
          </a:p>
          <a:p>
            <a:pPr lvl="1"/>
            <a:r>
              <a:rPr lang="en-US" altLang="en-US" dirty="0"/>
              <a:t>Simple Mask</a:t>
            </a:r>
          </a:p>
          <a:p>
            <a:r>
              <a:rPr lang="en-US" altLang="en-US" dirty="0"/>
              <a:t>Provide Ventilations with O</a:t>
            </a:r>
            <a:r>
              <a:rPr lang="en-US" altLang="en-US" baseline="-25000" dirty="0"/>
              <a:t>2</a:t>
            </a:r>
            <a:r>
              <a:rPr lang="en-US" altLang="en-US" dirty="0"/>
              <a:t> via:</a:t>
            </a:r>
          </a:p>
          <a:p>
            <a:pPr lvl="1"/>
            <a:r>
              <a:rPr lang="en-US" altLang="en-US" dirty="0"/>
              <a:t>Bag-mask device at 15 L/min</a:t>
            </a:r>
          </a:p>
          <a:p>
            <a:r>
              <a:rPr lang="en-US" altLang="en-US" dirty="0"/>
              <a:t>Always Follow O</a:t>
            </a:r>
            <a:r>
              <a:rPr lang="en-US" altLang="en-US" baseline="-25000" dirty="0"/>
              <a:t>2 </a:t>
            </a:r>
            <a:r>
              <a:rPr lang="en-US" altLang="en-US" dirty="0"/>
              <a:t>Safe handling procedures </a:t>
            </a:r>
          </a:p>
          <a:p>
            <a:pPr lvl="1"/>
            <a:endParaRPr lang="en-US" altLang="en-US" dirty="0"/>
          </a:p>
        </p:txBody>
      </p:sp>
      <p:sp>
        <p:nvSpPr>
          <p:cNvPr id="7" name="Date Placeholder 6">
            <a:extLst>
              <a:ext uri="{FF2B5EF4-FFF2-40B4-BE49-F238E27FC236}">
                <a16:creationId xmlns:a16="http://schemas.microsoft.com/office/drawing/2014/main" id="{23D8868F-0FDF-831D-00E4-08CE89A1BDBE}"/>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8" name="Slide Number Placeholder 7">
            <a:extLst>
              <a:ext uri="{FF2B5EF4-FFF2-40B4-BE49-F238E27FC236}">
                <a16:creationId xmlns:a16="http://schemas.microsoft.com/office/drawing/2014/main" id="{8C8FA525-E8EA-C12A-A859-6C3916E7A1AD}"/>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50</a:t>
            </a:fld>
            <a:endParaRPr lang="en-US" altLang="en-US" dirty="0"/>
          </a:p>
        </p:txBody>
      </p:sp>
      <p:sp>
        <p:nvSpPr>
          <p:cNvPr id="2" name="Title 1"/>
          <p:cNvSpPr>
            <a:spLocks noGrp="1"/>
          </p:cNvSpPr>
          <p:nvPr>
            <p:ph type="title"/>
          </p:nvPr>
        </p:nvSpPr>
        <p:spPr>
          <a:xfrm>
            <a:off x="370462" y="365125"/>
            <a:ext cx="8458200" cy="1006475"/>
          </a:xfrm>
        </p:spPr>
        <p:txBody>
          <a:bodyPr/>
          <a:lstStyle/>
          <a:p>
            <a:r>
              <a:rPr lang="en-US" altLang="en-US" dirty="0"/>
              <a:t>Inhalation Medications</a:t>
            </a:r>
            <a:br>
              <a:rPr lang="en-US" altLang="en-US" dirty="0"/>
            </a:br>
            <a:r>
              <a:rPr lang="en-US" altLang="en-US" dirty="0"/>
              <a:t>	Oxygen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Liquid turned into mist or spray</a:t>
            </a:r>
          </a:p>
          <a:p>
            <a:r>
              <a:rPr lang="en-US" altLang="en-US" dirty="0"/>
              <a:t>Medication is atomized, breathed in, and delivered to alveoli</a:t>
            </a:r>
          </a:p>
          <a:p>
            <a:r>
              <a:rPr lang="en-US" altLang="en-US" dirty="0"/>
              <a:t>Fast absorption rate </a:t>
            </a:r>
          </a:p>
          <a:p>
            <a:r>
              <a:rPr lang="en-US" altLang="en-US" dirty="0"/>
              <a:t>Easy route to access</a:t>
            </a:r>
          </a:p>
          <a:p>
            <a:r>
              <a:rPr lang="en-US" altLang="en-US" dirty="0"/>
              <a:t>Portable</a:t>
            </a:r>
          </a:p>
          <a:p>
            <a:r>
              <a:rPr lang="en-US" altLang="en-US" dirty="0"/>
              <a:t>Cannot be used for unconscious </a:t>
            </a:r>
            <a:br>
              <a:rPr lang="en-US" altLang="en-US" dirty="0"/>
            </a:br>
            <a:r>
              <a:rPr lang="en-US" altLang="en-US" dirty="0"/>
              <a:t>patients</a:t>
            </a:r>
          </a:p>
        </p:txBody>
      </p:sp>
      <p:sp>
        <p:nvSpPr>
          <p:cNvPr id="7" name="Date Placeholder 6">
            <a:extLst>
              <a:ext uri="{FF2B5EF4-FFF2-40B4-BE49-F238E27FC236}">
                <a16:creationId xmlns:a16="http://schemas.microsoft.com/office/drawing/2014/main" id="{1998B5E5-FEE3-ADFB-2315-328AD69D9039}"/>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8" name="Slide Number Placeholder 7">
            <a:extLst>
              <a:ext uri="{FF2B5EF4-FFF2-40B4-BE49-F238E27FC236}">
                <a16:creationId xmlns:a16="http://schemas.microsoft.com/office/drawing/2014/main" id="{4E991D73-6B89-4481-0FD7-D9A8D09D14CF}"/>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51</a:t>
            </a:fld>
            <a:endParaRPr lang="en-US" altLang="en-US" dirty="0"/>
          </a:p>
        </p:txBody>
      </p:sp>
      <p:sp>
        <p:nvSpPr>
          <p:cNvPr id="3" name="Title 2"/>
          <p:cNvSpPr>
            <a:spLocks noGrp="1"/>
          </p:cNvSpPr>
          <p:nvPr>
            <p:ph type="title"/>
          </p:nvPr>
        </p:nvSpPr>
        <p:spPr>
          <a:xfrm>
            <a:off x="370462" y="365125"/>
            <a:ext cx="8458200" cy="1006475"/>
          </a:xfrm>
        </p:spPr>
        <p:txBody>
          <a:bodyPr/>
          <a:lstStyle/>
          <a:p>
            <a:r>
              <a:rPr lang="en-US" altLang="en-US" dirty="0"/>
              <a:t>Inhalation Medications</a:t>
            </a:r>
            <a:br>
              <a:rPr lang="en-US" altLang="en-US" dirty="0"/>
            </a:br>
            <a:r>
              <a:rPr lang="en-US" altLang="en-US" dirty="0"/>
              <a:t>	MDIs and nebulizers</a:t>
            </a:r>
            <a:endParaRPr lang="en-US" dirty="0"/>
          </a:p>
        </p:txBody>
      </p:sp>
      <p:grpSp>
        <p:nvGrpSpPr>
          <p:cNvPr id="17" name="Group 16">
            <a:extLst>
              <a:ext uri="{FF2B5EF4-FFF2-40B4-BE49-F238E27FC236}">
                <a16:creationId xmlns:a16="http://schemas.microsoft.com/office/drawing/2014/main" id="{B4A7DCEF-181E-B977-CD6A-0A6B81850FD0}"/>
              </a:ext>
            </a:extLst>
          </p:cNvPr>
          <p:cNvGrpSpPr/>
          <p:nvPr/>
        </p:nvGrpSpPr>
        <p:grpSpPr>
          <a:xfrm>
            <a:off x="5986523" y="2628520"/>
            <a:ext cx="3066037" cy="4080128"/>
            <a:chOff x="5106413" y="1422656"/>
            <a:chExt cx="3066037" cy="4080128"/>
          </a:xfrm>
        </p:grpSpPr>
        <p:pic>
          <p:nvPicPr>
            <p:cNvPr id="8194" name="Picture 2" descr="A photo shows a nebuliz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726" y="1422656"/>
              <a:ext cx="2771775" cy="21411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06413" y="3563792"/>
              <a:ext cx="3066037" cy="1938992"/>
            </a:xfrm>
            <a:prstGeom prst="rect">
              <a:avLst/>
            </a:prstGeom>
          </p:spPr>
          <p:txBody>
            <a:bodyPr wrap="square">
              <a:spAutoFit/>
            </a:bodyPr>
            <a:lstStyle/>
            <a:p>
              <a:r>
                <a:rPr lang="en-US" sz="2000" b="1" dirty="0"/>
                <a:t>FIGURE 12-10 </a:t>
              </a:r>
              <a:r>
                <a:rPr lang="en-US" sz="2000" dirty="0"/>
                <a:t>Metered-dose inhalers and small-volume nebulizers (shown here) convert liquid medications into a fine mist.</a:t>
              </a:r>
            </a:p>
          </p:txBody>
        </p:sp>
        <p:sp>
          <p:nvSpPr>
            <p:cNvPr id="4" name="Rectangle 3"/>
            <p:cNvSpPr/>
            <p:nvPr/>
          </p:nvSpPr>
          <p:spPr>
            <a:xfrm>
              <a:off x="6553582" y="3341863"/>
              <a:ext cx="1529586"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 Charles </a:t>
              </a:r>
              <a:r>
                <a:rPr lang="en-US" sz="750" dirty="0" err="1">
                  <a:latin typeface="Arial" panose="020B0604020202020204" pitchFamily="34" charset="0"/>
                  <a:cs typeface="Arial" panose="020B0604020202020204" pitchFamily="34" charset="0"/>
                </a:rPr>
                <a:t>Brutlag</a:t>
              </a:r>
              <a:r>
                <a:rPr lang="en-US" sz="750" dirty="0">
                  <a:latin typeface="Arial" panose="020B0604020202020204" pitchFamily="34" charset="0"/>
                  <a:cs typeface="Arial" panose="020B0604020202020204" pitchFamily="34" charset="0"/>
                </a:rPr>
                <a:t>/</a:t>
              </a:r>
              <a:r>
                <a:rPr lang="en-US" sz="750" dirty="0" err="1">
                  <a:latin typeface="Arial" panose="020B0604020202020204" pitchFamily="34" charset="0"/>
                  <a:cs typeface="Arial" panose="020B0604020202020204" pitchFamily="34" charset="0"/>
                </a:rPr>
                <a:t>Shutterstock</a:t>
              </a:r>
              <a:r>
                <a:rPr lang="en-US" sz="750" dirty="0">
                  <a:latin typeface="Arial" panose="020B0604020202020204" pitchFamily="34" charset="0"/>
                  <a:cs typeface="Arial" panose="020B0604020202020204" pitchFamily="34" charset="0"/>
                </a:rPr>
                <a:t>.</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dirty="0"/>
              <a:t> A metered-dose inhaler contains a canister of medicine. </a:t>
            </a:r>
          </a:p>
          <a:p>
            <a:r>
              <a:rPr lang="en-US" dirty="0"/>
              <a:t>To use, press down firmly on the top of the medicine canister to release one “puff”  of medication as patient inhales slowly</a:t>
            </a:r>
          </a:p>
          <a:p>
            <a:r>
              <a:rPr lang="en-US" dirty="0"/>
              <a:t>Sprays a </a:t>
            </a:r>
            <a:r>
              <a:rPr lang="en-US" u="sng" dirty="0"/>
              <a:t>pre-set amount</a:t>
            </a:r>
            <a:r>
              <a:rPr lang="en-US" dirty="0"/>
              <a:t> of medicine into and through the mouth and is inhaled into the airways. </a:t>
            </a:r>
          </a:p>
        </p:txBody>
      </p:sp>
      <p:sp>
        <p:nvSpPr>
          <p:cNvPr id="7" name="Date Placeholder 6">
            <a:extLst>
              <a:ext uri="{FF2B5EF4-FFF2-40B4-BE49-F238E27FC236}">
                <a16:creationId xmlns:a16="http://schemas.microsoft.com/office/drawing/2014/main" id="{8D89C86C-FA33-64D3-A0DC-7E8E058097E6}"/>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8" name="Slide Number Placeholder 7">
            <a:extLst>
              <a:ext uri="{FF2B5EF4-FFF2-40B4-BE49-F238E27FC236}">
                <a16:creationId xmlns:a16="http://schemas.microsoft.com/office/drawing/2014/main" id="{BE39796D-E757-5C4B-8110-78F29F0C9E43}"/>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52</a:t>
            </a:fld>
            <a:endParaRPr lang="en-US" altLang="en-US" dirty="0"/>
          </a:p>
        </p:txBody>
      </p:sp>
      <p:sp>
        <p:nvSpPr>
          <p:cNvPr id="3" name="Title 2"/>
          <p:cNvSpPr>
            <a:spLocks noGrp="1"/>
          </p:cNvSpPr>
          <p:nvPr>
            <p:ph type="title"/>
          </p:nvPr>
        </p:nvSpPr>
        <p:spPr>
          <a:xfrm>
            <a:off x="370462" y="365125"/>
            <a:ext cx="8458200" cy="1006475"/>
          </a:xfrm>
        </p:spPr>
        <p:txBody>
          <a:bodyPr/>
          <a:lstStyle/>
          <a:p>
            <a:r>
              <a:rPr lang="en-US" altLang="en-US" dirty="0"/>
              <a:t>Inhalation Medications</a:t>
            </a:r>
            <a:br>
              <a:rPr lang="en-US" altLang="en-US" dirty="0"/>
            </a:br>
            <a:r>
              <a:rPr lang="en-US" altLang="en-US" dirty="0"/>
              <a:t>	MDI- Metered Dose Inhaler</a:t>
            </a:r>
            <a:endParaRPr lang="en-US" dirty="0"/>
          </a:p>
        </p:txBody>
      </p:sp>
      <p:pic>
        <p:nvPicPr>
          <p:cNvPr id="27" name="Picture 26">
            <a:extLst>
              <a:ext uri="{FF2B5EF4-FFF2-40B4-BE49-F238E27FC236}">
                <a16:creationId xmlns:a16="http://schemas.microsoft.com/office/drawing/2014/main" id="{E45D660B-2B14-80A3-00AE-C2FA254EE8F5}"/>
              </a:ext>
            </a:extLst>
          </p:cNvPr>
          <p:cNvPicPr>
            <a:picLocks noChangeAspect="1"/>
          </p:cNvPicPr>
          <p:nvPr/>
        </p:nvPicPr>
        <p:blipFill>
          <a:blip r:embed="rId3"/>
          <a:stretch>
            <a:fillRect/>
          </a:stretch>
        </p:blipFill>
        <p:spPr>
          <a:xfrm>
            <a:off x="4598988" y="4648691"/>
            <a:ext cx="3739815" cy="2133109"/>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8F81F-4560-E5C6-5F45-945F0E7EF138}"/>
            </a:ext>
          </a:extLst>
        </p:cNvPr>
        <p:cNvGrpSpPr/>
        <p:nvPr/>
      </p:nvGrpSpPr>
      <p:grpSpPr>
        <a:xfrm>
          <a:off x="0" y="0"/>
          <a:ext cx="0" cy="0"/>
          <a:chOff x="0" y="0"/>
          <a:chExt cx="0" cy="0"/>
        </a:xfrm>
      </p:grpSpPr>
      <p:sp>
        <p:nvSpPr>
          <p:cNvPr id="57347" name="Content Placeholder 2">
            <a:extLst>
              <a:ext uri="{FF2B5EF4-FFF2-40B4-BE49-F238E27FC236}">
                <a16:creationId xmlns:a16="http://schemas.microsoft.com/office/drawing/2014/main" id="{833EDC04-1D6E-A41D-5ACD-77A3C9D9B838}"/>
              </a:ext>
            </a:extLst>
          </p:cNvPr>
          <p:cNvSpPr>
            <a:spLocks noGrp="1"/>
          </p:cNvSpPr>
          <p:nvPr>
            <p:ph idx="1"/>
          </p:nvPr>
        </p:nvSpPr>
        <p:spPr>
          <a:xfrm>
            <a:off x="369888" y="1686744"/>
            <a:ext cx="8458200" cy="4733106"/>
          </a:xfrm>
        </p:spPr>
        <p:txBody>
          <a:bodyPr vert="horz" lIns="91440" tIns="45720" rIns="171450" bIns="45720" rtlCol="0">
            <a:normAutofit/>
          </a:bodyPr>
          <a:lstStyle/>
          <a:p>
            <a:r>
              <a:rPr lang="en-US" altLang="en-US" dirty="0"/>
              <a:t>Attaches to MDI; </a:t>
            </a:r>
            <a:r>
              <a:rPr lang="en-US" dirty="0"/>
              <a:t>provides an </a:t>
            </a:r>
            <a:br>
              <a:rPr lang="en-US" dirty="0"/>
            </a:br>
            <a:r>
              <a:rPr lang="en-US" dirty="0"/>
              <a:t>additional reservoir  between the mouthpiece patient</a:t>
            </a:r>
            <a:r>
              <a:rPr lang="en-US" altLang="en-US" dirty="0"/>
              <a:t> </a:t>
            </a:r>
          </a:p>
          <a:p>
            <a:r>
              <a:rPr lang="en-US" altLang="en-US" dirty="0"/>
              <a:t>Provides better disbursal of the medication into the lungs </a:t>
            </a:r>
          </a:p>
          <a:p>
            <a:r>
              <a:rPr lang="en-US" altLang="en-US" dirty="0"/>
              <a:t>Patient sprays the prescribed dose into the chamber and can then take several breaths</a:t>
            </a:r>
          </a:p>
          <a:p>
            <a:r>
              <a:rPr lang="en-US" altLang="en-US" dirty="0"/>
              <a:t>Especially useful with young children</a:t>
            </a:r>
          </a:p>
          <a:p>
            <a:r>
              <a:rPr lang="en-US" altLang="en-US" dirty="0"/>
              <a:t>Reduces deposit of medication on upper airway surfaces</a:t>
            </a:r>
          </a:p>
        </p:txBody>
      </p:sp>
      <p:sp>
        <p:nvSpPr>
          <p:cNvPr id="7" name="Date Placeholder 6">
            <a:extLst>
              <a:ext uri="{FF2B5EF4-FFF2-40B4-BE49-F238E27FC236}">
                <a16:creationId xmlns:a16="http://schemas.microsoft.com/office/drawing/2014/main" id="{F1C60437-3A9D-57E7-3546-FFF31AA176B5}"/>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8" name="Slide Number Placeholder 7">
            <a:extLst>
              <a:ext uri="{FF2B5EF4-FFF2-40B4-BE49-F238E27FC236}">
                <a16:creationId xmlns:a16="http://schemas.microsoft.com/office/drawing/2014/main" id="{43873024-39D8-247A-6E26-C8B559F7F794}"/>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53</a:t>
            </a:fld>
            <a:endParaRPr lang="en-US" altLang="en-US" dirty="0"/>
          </a:p>
        </p:txBody>
      </p:sp>
      <p:sp>
        <p:nvSpPr>
          <p:cNvPr id="3" name="Title 2">
            <a:extLst>
              <a:ext uri="{FF2B5EF4-FFF2-40B4-BE49-F238E27FC236}">
                <a16:creationId xmlns:a16="http://schemas.microsoft.com/office/drawing/2014/main" id="{6A37A2FD-5B85-2A10-FDA6-17C5A7A8DAE9}"/>
              </a:ext>
            </a:extLst>
          </p:cNvPr>
          <p:cNvSpPr>
            <a:spLocks noGrp="1"/>
          </p:cNvSpPr>
          <p:nvPr>
            <p:ph type="title"/>
          </p:nvPr>
        </p:nvSpPr>
        <p:spPr>
          <a:xfrm>
            <a:off x="370462" y="365125"/>
            <a:ext cx="8458200" cy="1006475"/>
          </a:xfrm>
        </p:spPr>
        <p:txBody>
          <a:bodyPr/>
          <a:lstStyle/>
          <a:p>
            <a:r>
              <a:rPr lang="en-US" altLang="en-US" dirty="0"/>
              <a:t>Inhalation Medications</a:t>
            </a:r>
            <a:br>
              <a:rPr lang="en-US" altLang="en-US" dirty="0"/>
            </a:br>
            <a:r>
              <a:rPr lang="en-US" altLang="en-US" dirty="0"/>
              <a:t>	MDI-Spacer</a:t>
            </a:r>
            <a:endParaRPr lang="en-US" dirty="0"/>
          </a:p>
        </p:txBody>
      </p:sp>
      <p:pic>
        <p:nvPicPr>
          <p:cNvPr id="5" name="Picture 4">
            <a:extLst>
              <a:ext uri="{FF2B5EF4-FFF2-40B4-BE49-F238E27FC236}">
                <a16:creationId xmlns:a16="http://schemas.microsoft.com/office/drawing/2014/main" id="{582E13C6-3881-5839-717F-80AA543ECCA1}"/>
              </a:ext>
            </a:extLst>
          </p:cNvPr>
          <p:cNvPicPr>
            <a:picLocks noChangeAspect="1"/>
          </p:cNvPicPr>
          <p:nvPr/>
        </p:nvPicPr>
        <p:blipFill>
          <a:blip r:embed="rId3"/>
          <a:stretch>
            <a:fillRect/>
          </a:stretch>
        </p:blipFill>
        <p:spPr>
          <a:xfrm>
            <a:off x="5776459" y="152486"/>
            <a:ext cx="3258684" cy="1707978"/>
          </a:xfrm>
          <a:prstGeom prst="rect">
            <a:avLst/>
          </a:prstGeom>
        </p:spPr>
      </p:pic>
    </p:spTree>
    <p:extLst>
      <p:ext uri="{BB962C8B-B14F-4D97-AF65-F5344CB8AC3E}">
        <p14:creationId xmlns:p14="http://schemas.microsoft.com/office/powerpoint/2010/main" val="774774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370462" y="1543455"/>
            <a:ext cx="8458200" cy="4876800"/>
          </a:xfrm>
        </p:spPr>
        <p:txBody>
          <a:bodyPr/>
          <a:lstStyle/>
          <a:p>
            <a:r>
              <a:rPr lang="en-US" altLang="en-US" dirty="0"/>
              <a:t>Easier to use than MDIs</a:t>
            </a:r>
          </a:p>
          <a:p>
            <a:r>
              <a:rPr lang="en-US" altLang="en-US" dirty="0"/>
              <a:t>Take longer to deliver medication</a:t>
            </a:r>
          </a:p>
          <a:p>
            <a:r>
              <a:rPr lang="en-US" altLang="en-US" dirty="0"/>
              <a:t>Require an external air or oxygen </a:t>
            </a:r>
            <a:br>
              <a:rPr lang="en-US" altLang="en-US" dirty="0"/>
            </a:br>
            <a:r>
              <a:rPr lang="en-US" altLang="en-US" dirty="0"/>
              <a:t>source</a:t>
            </a:r>
          </a:p>
          <a:p>
            <a:r>
              <a:rPr lang="en-US" altLang="en-US" dirty="0"/>
              <a:t>More effective in patients with </a:t>
            </a:r>
            <a:br>
              <a:rPr lang="en-US" altLang="en-US" dirty="0"/>
            </a:br>
            <a:r>
              <a:rPr lang="en-US" altLang="en-US" dirty="0"/>
              <a:t>moderate to severe respiratory </a:t>
            </a:r>
            <a:br>
              <a:rPr lang="en-US" altLang="en-US" dirty="0"/>
            </a:br>
            <a:r>
              <a:rPr lang="en-US" altLang="en-US" dirty="0"/>
              <a:t>distress</a:t>
            </a:r>
          </a:p>
          <a:p>
            <a:r>
              <a:rPr lang="en-US" altLang="en-US" dirty="0"/>
              <a:t>Can be used while a patient is </a:t>
            </a:r>
            <a:br>
              <a:rPr lang="en-US" altLang="en-US" dirty="0"/>
            </a:br>
            <a:r>
              <a:rPr lang="en-US" altLang="en-US" dirty="0"/>
              <a:t>on CPAP and during bag-mask </a:t>
            </a:r>
            <a:br>
              <a:rPr lang="en-US" altLang="en-US" dirty="0"/>
            </a:br>
            <a:r>
              <a:rPr lang="en-US" altLang="en-US" dirty="0"/>
              <a:t>ventilation</a:t>
            </a:r>
          </a:p>
        </p:txBody>
      </p:sp>
      <p:sp>
        <p:nvSpPr>
          <p:cNvPr id="6" name="Date Placeholder 5">
            <a:extLst>
              <a:ext uri="{FF2B5EF4-FFF2-40B4-BE49-F238E27FC236}">
                <a16:creationId xmlns:a16="http://schemas.microsoft.com/office/drawing/2014/main" id="{008E4F7A-E5FA-080E-0198-C00F4E648994}"/>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7" name="Slide Number Placeholder 6">
            <a:extLst>
              <a:ext uri="{FF2B5EF4-FFF2-40B4-BE49-F238E27FC236}">
                <a16:creationId xmlns:a16="http://schemas.microsoft.com/office/drawing/2014/main" id="{73E938BC-AD54-2EA4-F5F3-570100995CA7}"/>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54</a:t>
            </a:fld>
            <a:endParaRPr lang="en-US" altLang="en-US" dirty="0"/>
          </a:p>
        </p:txBody>
      </p:sp>
      <p:sp>
        <p:nvSpPr>
          <p:cNvPr id="58370" name="Title 1"/>
          <p:cNvSpPr>
            <a:spLocks noGrp="1"/>
          </p:cNvSpPr>
          <p:nvPr>
            <p:ph type="title"/>
          </p:nvPr>
        </p:nvSpPr>
        <p:spPr>
          <a:xfrm>
            <a:off x="370462" y="365125"/>
            <a:ext cx="8458200" cy="1006475"/>
          </a:xfrm>
        </p:spPr>
        <p:txBody>
          <a:bodyPr/>
          <a:lstStyle/>
          <a:p>
            <a:r>
              <a:rPr lang="en-US" altLang="en-US" dirty="0"/>
              <a:t>Inhalation Medications</a:t>
            </a:r>
            <a:br>
              <a:rPr lang="en-US" altLang="en-US" dirty="0"/>
            </a:br>
            <a:r>
              <a:rPr lang="en-US" altLang="en-US" dirty="0"/>
              <a:t>	Small-volume nebulizers</a:t>
            </a:r>
          </a:p>
        </p:txBody>
      </p:sp>
      <p:pic>
        <p:nvPicPr>
          <p:cNvPr id="10242" name="Picture 2" descr="A photo shows a person guiding a woman's hands which holds a nebulizer placed inside her mout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338" y="1301960"/>
            <a:ext cx="2170509" cy="2940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76143" y="4570393"/>
            <a:ext cx="3352799" cy="1938992"/>
          </a:xfrm>
          <a:prstGeom prst="rect">
            <a:avLst/>
          </a:prstGeom>
        </p:spPr>
        <p:txBody>
          <a:bodyPr wrap="square">
            <a:spAutoFit/>
          </a:bodyPr>
          <a:lstStyle/>
          <a:p>
            <a:r>
              <a:rPr lang="en-US" sz="2000" b="1" dirty="0"/>
              <a:t>FIGURE 12-12 </a:t>
            </a:r>
            <a:r>
              <a:rPr lang="en-US" sz="2000" dirty="0"/>
              <a:t>With a small-volume nebulizer, liquid medication is atomized by the flow of oxygen. The patient then breathes in the medication.</a:t>
            </a:r>
          </a:p>
        </p:txBody>
      </p:sp>
      <p:sp>
        <p:nvSpPr>
          <p:cNvPr id="3" name="Rectangle 2"/>
          <p:cNvSpPr/>
          <p:nvPr/>
        </p:nvSpPr>
        <p:spPr>
          <a:xfrm>
            <a:off x="7034934" y="1439175"/>
            <a:ext cx="1385316"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 Jones &amp; Bartlett Learning.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Ask:</a:t>
            </a:r>
          </a:p>
          <a:p>
            <a:pPr lvl="1"/>
            <a:r>
              <a:rPr lang="en-US" altLang="en-US" dirty="0"/>
              <a:t>What are you prescribed</a:t>
            </a:r>
          </a:p>
          <a:p>
            <a:pPr lvl="1"/>
            <a:r>
              <a:rPr lang="en-US" altLang="en-US" dirty="0"/>
              <a:t>What do you take</a:t>
            </a:r>
          </a:p>
          <a:p>
            <a:pPr lvl="1"/>
            <a:r>
              <a:rPr lang="en-US" altLang="en-US" dirty="0"/>
              <a:t>What have you taken</a:t>
            </a:r>
          </a:p>
          <a:p>
            <a:pPr lvl="1"/>
            <a:r>
              <a:rPr lang="en-US" altLang="en-US" dirty="0"/>
              <a:t>Changes in medications, dosage </a:t>
            </a:r>
          </a:p>
          <a:p>
            <a:r>
              <a:rPr lang="en-US" altLang="en-US" dirty="0"/>
              <a:t>May provide clues to the patient’s condition</a:t>
            </a:r>
          </a:p>
          <a:p>
            <a:pPr lvl="1"/>
            <a:r>
              <a:rPr lang="en-US" altLang="en-US" dirty="0"/>
              <a:t>Guides treatment</a:t>
            </a:r>
          </a:p>
          <a:p>
            <a:pPr lvl="1"/>
            <a:r>
              <a:rPr lang="en-US" altLang="en-US" dirty="0"/>
              <a:t>Will be useful to the emergency department</a:t>
            </a:r>
          </a:p>
          <a:p>
            <a:r>
              <a:rPr lang="en-US" altLang="en-US" dirty="0"/>
              <a:t>Medications are often not taken as prescribed.</a:t>
            </a:r>
          </a:p>
          <a:p>
            <a:r>
              <a:rPr lang="en-US" altLang="en-US" dirty="0"/>
              <a:t>Medications may alter the clinical presentation.</a:t>
            </a:r>
          </a:p>
          <a:p>
            <a:endParaRPr lang="en-US" altLang="en-US" dirty="0"/>
          </a:p>
          <a:p>
            <a:pPr lvl="1"/>
            <a:endParaRPr lang="en-US" altLang="en-US" dirty="0"/>
          </a:p>
        </p:txBody>
      </p:sp>
      <p:sp>
        <p:nvSpPr>
          <p:cNvPr id="5" name="Date Placeholder 4">
            <a:extLst>
              <a:ext uri="{FF2B5EF4-FFF2-40B4-BE49-F238E27FC236}">
                <a16:creationId xmlns:a16="http://schemas.microsoft.com/office/drawing/2014/main" id="{3415BEC2-C8D1-EB6F-7F9D-26BE4A97AA15}"/>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6" name="Slide Number Placeholder 5">
            <a:extLst>
              <a:ext uri="{FF2B5EF4-FFF2-40B4-BE49-F238E27FC236}">
                <a16:creationId xmlns:a16="http://schemas.microsoft.com/office/drawing/2014/main" id="{FDD16A81-063F-4CD4-18B8-0D124C0F539A}"/>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55</a:t>
            </a:fld>
            <a:endParaRPr lang="en-US" altLang="en-US" dirty="0"/>
          </a:p>
        </p:txBody>
      </p:sp>
      <p:sp>
        <p:nvSpPr>
          <p:cNvPr id="2" name="Title 1"/>
          <p:cNvSpPr>
            <a:spLocks noGrp="1"/>
          </p:cNvSpPr>
          <p:nvPr>
            <p:ph type="title"/>
          </p:nvPr>
        </p:nvSpPr>
        <p:spPr>
          <a:xfrm>
            <a:off x="370462" y="365125"/>
            <a:ext cx="8458200" cy="1006475"/>
          </a:xfrm>
        </p:spPr>
        <p:txBody>
          <a:bodyPr/>
          <a:lstStyle/>
          <a:p>
            <a:r>
              <a:rPr lang="en-US" altLang="en-US" dirty="0"/>
              <a:t>Patient Medications - Assessment</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370462" y="1543455"/>
            <a:ext cx="8458200" cy="4876800"/>
          </a:xfrm>
        </p:spPr>
        <p:txBody>
          <a:bodyPr/>
          <a:lstStyle/>
          <a:p>
            <a:r>
              <a:rPr lang="en-US" altLang="en-US" dirty="0"/>
              <a:t>The Inappropriate use of a medication</a:t>
            </a:r>
          </a:p>
          <a:p>
            <a:r>
              <a:rPr lang="en-US" altLang="en-US" dirty="0"/>
              <a:t>Ensure environment does not contribute to errors. </a:t>
            </a:r>
          </a:p>
          <a:p>
            <a:pPr lvl="1"/>
            <a:r>
              <a:rPr lang="en-US" dirty="0"/>
              <a:t>Ensure lighting is sufficient; Organize equipment; Limit distractions; "Cheat Sheet" reminder</a:t>
            </a:r>
            <a:endParaRPr lang="en-US" altLang="en-US" dirty="0"/>
          </a:p>
          <a:p>
            <a:r>
              <a:rPr lang="en-US" altLang="en-US" dirty="0"/>
              <a:t>If a medication error occurs:</a:t>
            </a:r>
          </a:p>
          <a:p>
            <a:pPr lvl="1"/>
            <a:r>
              <a:rPr lang="en-US" altLang="en-US" dirty="0"/>
              <a:t>Provide appropriate patient care.</a:t>
            </a:r>
          </a:p>
          <a:p>
            <a:pPr lvl="1"/>
            <a:r>
              <a:rPr lang="en-US" altLang="en-US" dirty="0"/>
              <a:t>Notify medical control.</a:t>
            </a:r>
          </a:p>
          <a:p>
            <a:pPr lvl="1"/>
            <a:r>
              <a:rPr lang="en-US" altLang="en-US" dirty="0"/>
              <a:t>Follow protocols.</a:t>
            </a:r>
          </a:p>
          <a:p>
            <a:pPr lvl="1"/>
            <a:r>
              <a:rPr lang="en-US" altLang="en-US" dirty="0"/>
              <a:t>Document thoroughly, accurately, and honestly.</a:t>
            </a:r>
          </a:p>
          <a:p>
            <a:pPr lvl="1"/>
            <a:r>
              <a:rPr lang="en-US" altLang="en-US" dirty="0"/>
              <a:t>Talk with your partner, supervisor, or medical director. </a:t>
            </a:r>
          </a:p>
          <a:p>
            <a:endParaRPr lang="en-US" altLang="en-US" dirty="0"/>
          </a:p>
        </p:txBody>
      </p:sp>
      <p:sp>
        <p:nvSpPr>
          <p:cNvPr id="5" name="Date Placeholder 4">
            <a:extLst>
              <a:ext uri="{FF2B5EF4-FFF2-40B4-BE49-F238E27FC236}">
                <a16:creationId xmlns:a16="http://schemas.microsoft.com/office/drawing/2014/main" id="{70C89698-9835-72CE-F267-B500E0471772}"/>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6" name="Slide Number Placeholder 5">
            <a:extLst>
              <a:ext uri="{FF2B5EF4-FFF2-40B4-BE49-F238E27FC236}">
                <a16:creationId xmlns:a16="http://schemas.microsoft.com/office/drawing/2014/main" id="{8259C30F-7123-ACD2-5477-1C7521DAE87B}"/>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56</a:t>
            </a:fld>
            <a:endParaRPr lang="en-US" altLang="en-US" dirty="0"/>
          </a:p>
        </p:txBody>
      </p:sp>
      <p:sp>
        <p:nvSpPr>
          <p:cNvPr id="2" name="Title 1"/>
          <p:cNvSpPr>
            <a:spLocks noGrp="1"/>
          </p:cNvSpPr>
          <p:nvPr>
            <p:ph type="title"/>
          </p:nvPr>
        </p:nvSpPr>
        <p:spPr>
          <a:xfrm>
            <a:off x="370462" y="365125"/>
            <a:ext cx="8458200" cy="1006475"/>
          </a:xfrm>
        </p:spPr>
        <p:txBody>
          <a:bodyPr/>
          <a:lstStyle/>
          <a:p>
            <a:r>
              <a:rPr lang="en-US" altLang="en-US" dirty="0"/>
              <a:t>Medication Errors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04D0A9-1467-23BD-62A0-2D901684A2C7}"/>
              </a:ext>
            </a:extLst>
          </p:cNvPr>
          <p:cNvSpPr>
            <a:spLocks noGrp="1"/>
          </p:cNvSpPr>
          <p:nvPr>
            <p:ph idx="1"/>
          </p:nvPr>
        </p:nvSpPr>
        <p:spPr>
          <a:xfrm>
            <a:off x="370462" y="1543455"/>
            <a:ext cx="8458200" cy="4876800"/>
          </a:xfrm>
        </p:spPr>
        <p:txBody>
          <a:bodyPr/>
          <a:lstStyle/>
          <a:p>
            <a:r>
              <a:rPr lang="en-US" dirty="0"/>
              <a:t>BLS Protocols </a:t>
            </a:r>
          </a:p>
          <a:p>
            <a:pPr lvl="1"/>
            <a:r>
              <a:rPr lang="en-US" dirty="0"/>
              <a:t>Anaphylaxis Protocol </a:t>
            </a:r>
          </a:p>
          <a:p>
            <a:pPr lvl="2"/>
            <a:r>
              <a:rPr lang="en-US" dirty="0"/>
              <a:t>Epinephrin Autoinjector</a:t>
            </a:r>
          </a:p>
          <a:p>
            <a:pPr lvl="1"/>
            <a:r>
              <a:rPr lang="en-US" dirty="0"/>
              <a:t>Atraumatic Chest Pain/Discomfort Protocol</a:t>
            </a:r>
          </a:p>
          <a:p>
            <a:pPr lvl="2"/>
            <a:r>
              <a:rPr lang="en-US" dirty="0"/>
              <a:t>Nitroglycerine</a:t>
            </a:r>
          </a:p>
          <a:p>
            <a:pPr lvl="2"/>
            <a:r>
              <a:rPr lang="en-US" dirty="0"/>
              <a:t>Aspirin</a:t>
            </a:r>
          </a:p>
          <a:p>
            <a:pPr lvl="1"/>
            <a:r>
              <a:rPr lang="en-US" dirty="0"/>
              <a:t>Opiate Overdose Protocol</a:t>
            </a:r>
          </a:p>
          <a:p>
            <a:pPr lvl="2"/>
            <a:r>
              <a:rPr lang="en-US" dirty="0"/>
              <a:t>Naloxone</a:t>
            </a:r>
          </a:p>
          <a:p>
            <a:pPr lvl="1"/>
            <a:r>
              <a:rPr lang="en-US" dirty="0"/>
              <a:t>Respiratory Distress Protocol</a:t>
            </a:r>
          </a:p>
          <a:p>
            <a:pPr lvl="2"/>
            <a:r>
              <a:rPr lang="en-US" dirty="0"/>
              <a:t>MDI</a:t>
            </a:r>
          </a:p>
          <a:p>
            <a:pPr lvl="2"/>
            <a:r>
              <a:rPr lang="en-US" dirty="0"/>
              <a:t>Large and Smal volume Nebulizer</a:t>
            </a:r>
          </a:p>
          <a:p>
            <a:pPr lvl="2"/>
            <a:r>
              <a:rPr lang="en-US" dirty="0"/>
              <a:t>CPAP</a:t>
            </a:r>
          </a:p>
          <a:p>
            <a:pPr lvl="1"/>
            <a:r>
              <a:rPr lang="en-US" dirty="0"/>
              <a:t>EMS Spinal Motion Restriction Position Statement </a:t>
            </a:r>
          </a:p>
          <a:p>
            <a:endParaRPr lang="en-US" dirty="0"/>
          </a:p>
        </p:txBody>
      </p:sp>
      <p:sp>
        <p:nvSpPr>
          <p:cNvPr id="8" name="Date Placeholder 7">
            <a:extLst>
              <a:ext uri="{FF2B5EF4-FFF2-40B4-BE49-F238E27FC236}">
                <a16:creationId xmlns:a16="http://schemas.microsoft.com/office/drawing/2014/main" id="{3050F1D1-C416-F201-12F4-53BE34D269F4}"/>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3" name="Slide Number Placeholder 2">
            <a:extLst>
              <a:ext uri="{FF2B5EF4-FFF2-40B4-BE49-F238E27FC236}">
                <a16:creationId xmlns:a16="http://schemas.microsoft.com/office/drawing/2014/main" id="{50C93F06-08C2-6785-B268-12CD87528E08}"/>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57</a:t>
            </a:fld>
            <a:endParaRPr lang="en-US" altLang="en-US" dirty="0"/>
          </a:p>
        </p:txBody>
      </p:sp>
      <p:sp>
        <p:nvSpPr>
          <p:cNvPr id="4" name="Title 3">
            <a:extLst>
              <a:ext uri="{FF2B5EF4-FFF2-40B4-BE49-F238E27FC236}">
                <a16:creationId xmlns:a16="http://schemas.microsoft.com/office/drawing/2014/main" id="{B9A05245-B7B5-BADD-AFD7-9653BE0C57FE}"/>
              </a:ext>
            </a:extLst>
          </p:cNvPr>
          <p:cNvSpPr>
            <a:spLocks noGrp="1"/>
          </p:cNvSpPr>
          <p:nvPr>
            <p:ph type="title"/>
          </p:nvPr>
        </p:nvSpPr>
        <p:spPr>
          <a:xfrm>
            <a:off x="370462" y="365125"/>
            <a:ext cx="8458200" cy="1006475"/>
          </a:xfrm>
        </p:spPr>
        <p:txBody>
          <a:bodyPr/>
          <a:lstStyle/>
          <a:p>
            <a:r>
              <a:rPr lang="en-US" dirty="0"/>
              <a:t>NJ Protocols  </a:t>
            </a:r>
            <a:br>
              <a:rPr lang="en-US" dirty="0"/>
            </a:br>
            <a:r>
              <a:rPr lang="en-US" sz="2400" dirty="0"/>
              <a:t>(https://www.nj.gov/health/ems/education/)</a:t>
            </a:r>
            <a:endParaRPr lang="en-US" dirty="0"/>
          </a:p>
        </p:txBody>
      </p:sp>
      <p:pic>
        <p:nvPicPr>
          <p:cNvPr id="24" name="Picture 23">
            <a:extLst>
              <a:ext uri="{FF2B5EF4-FFF2-40B4-BE49-F238E27FC236}">
                <a16:creationId xmlns:a16="http://schemas.microsoft.com/office/drawing/2014/main" id="{C65D653F-1E18-B55C-A832-6EE87F219379}"/>
              </a:ext>
            </a:extLst>
          </p:cNvPr>
          <p:cNvPicPr>
            <a:picLocks noChangeAspect="1"/>
          </p:cNvPicPr>
          <p:nvPr/>
        </p:nvPicPr>
        <p:blipFill>
          <a:blip r:embed="rId2"/>
          <a:stretch>
            <a:fillRect/>
          </a:stretch>
        </p:blipFill>
        <p:spPr>
          <a:xfrm>
            <a:off x="6451600" y="-20638"/>
            <a:ext cx="2692400" cy="2692400"/>
          </a:xfrm>
          <a:prstGeom prst="rect">
            <a:avLst/>
          </a:prstGeom>
        </p:spPr>
      </p:pic>
    </p:spTree>
    <p:extLst>
      <p:ext uri="{BB962C8B-B14F-4D97-AF65-F5344CB8AC3E}">
        <p14:creationId xmlns:p14="http://schemas.microsoft.com/office/powerpoint/2010/main" val="2247758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5403CA-35F8-9D2D-03E0-61D4FE93B75A}"/>
              </a:ext>
            </a:extLst>
          </p:cNvPr>
          <p:cNvSpPr>
            <a:spLocks noGrp="1"/>
          </p:cNvSpPr>
          <p:nvPr>
            <p:ph type="ctrTitle"/>
          </p:nvPr>
        </p:nvSpPr>
        <p:spPr>
          <a:xfrm>
            <a:off x="685800" y="228601"/>
            <a:ext cx="7772400" cy="1904999"/>
          </a:xfrm>
        </p:spPr>
        <p:txBody>
          <a:bodyPr/>
          <a:lstStyle/>
          <a:p>
            <a:br>
              <a:rPr lang="en-US" dirty="0"/>
            </a:br>
            <a:br>
              <a:rPr lang="en-US" dirty="0"/>
            </a:br>
            <a:r>
              <a:rPr lang="en-US" dirty="0"/>
              <a:t>The NJ EMS Field Guide is a convenient field reference manual for New Jersey's EMS professionals.</a:t>
            </a:r>
          </a:p>
        </p:txBody>
      </p:sp>
      <p:sp>
        <p:nvSpPr>
          <p:cNvPr id="7" name="Date Placeholder 6">
            <a:extLst>
              <a:ext uri="{FF2B5EF4-FFF2-40B4-BE49-F238E27FC236}">
                <a16:creationId xmlns:a16="http://schemas.microsoft.com/office/drawing/2014/main" id="{861FF38E-F042-F78D-1D03-0AE3F933B0FF}"/>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3" name="Slide Number Placeholder 2">
            <a:extLst>
              <a:ext uri="{FF2B5EF4-FFF2-40B4-BE49-F238E27FC236}">
                <a16:creationId xmlns:a16="http://schemas.microsoft.com/office/drawing/2014/main" id="{3ABFD60B-AD38-640F-D567-C795F342F60B}"/>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58</a:t>
            </a:fld>
            <a:endParaRPr lang="en-US" altLang="en-US" dirty="0"/>
          </a:p>
        </p:txBody>
      </p:sp>
      <p:pic>
        <p:nvPicPr>
          <p:cNvPr id="8" name="Picture 7">
            <a:extLst>
              <a:ext uri="{FF2B5EF4-FFF2-40B4-BE49-F238E27FC236}">
                <a16:creationId xmlns:a16="http://schemas.microsoft.com/office/drawing/2014/main" id="{83E40A00-E9DF-BE9C-0C1D-AA869EFC64F1}"/>
              </a:ext>
            </a:extLst>
          </p:cNvPr>
          <p:cNvPicPr>
            <a:picLocks noChangeAspect="1"/>
          </p:cNvPicPr>
          <p:nvPr/>
        </p:nvPicPr>
        <p:blipFill>
          <a:blip r:embed="rId2"/>
          <a:stretch>
            <a:fillRect/>
          </a:stretch>
        </p:blipFill>
        <p:spPr>
          <a:xfrm>
            <a:off x="2837270" y="3419475"/>
            <a:ext cx="3362325" cy="3362325"/>
          </a:xfrm>
          <a:prstGeom prst="rect">
            <a:avLst/>
          </a:prstGeom>
        </p:spPr>
      </p:pic>
    </p:spTree>
    <p:extLst>
      <p:ext uri="{BB962C8B-B14F-4D97-AF65-F5344CB8AC3E}">
        <p14:creationId xmlns:p14="http://schemas.microsoft.com/office/powerpoint/2010/main" val="310435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D9E29E29-08DF-E144-542C-67AC9DDD9241}"/>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altLang="en-US" dirty="0"/>
              <a:t>Physician's Desk Reference (PDR)</a:t>
            </a:r>
          </a:p>
          <a:p>
            <a:r>
              <a:rPr lang="en-US" altLang="en-US" dirty="0"/>
              <a:t>Hospital formulary</a:t>
            </a:r>
          </a:p>
          <a:p>
            <a:pPr lvl="1"/>
            <a:r>
              <a:rPr lang="en-US" dirty="0"/>
              <a:t>Compilation of medications </a:t>
            </a:r>
            <a:endParaRPr lang="en-US" altLang="en-US" dirty="0"/>
          </a:p>
          <a:p>
            <a:r>
              <a:rPr lang="en-US" altLang="en-US" dirty="0"/>
              <a:t>AMA Drug Evaluations:  </a:t>
            </a:r>
          </a:p>
          <a:p>
            <a:pPr lvl="1"/>
            <a:r>
              <a:rPr lang="en-US" dirty="0"/>
              <a:t>Physicians information on comparative drug therapy </a:t>
            </a:r>
            <a:endParaRPr lang="en-US" altLang="en-US" dirty="0"/>
          </a:p>
          <a:p>
            <a:r>
              <a:rPr lang="en-US" altLang="en-US" dirty="0"/>
              <a:t>Drug Inserts: - packaged with drug</a:t>
            </a:r>
          </a:p>
          <a:p>
            <a:r>
              <a:rPr lang="en-US" dirty="0"/>
              <a:t>The Merck Manuals</a:t>
            </a:r>
          </a:p>
          <a:p>
            <a:pPr lvl="1"/>
            <a:r>
              <a:rPr lang="en-US" dirty="0"/>
              <a:t>Medical references published by the American pharmaceutical company Merck &amp; Co., that cover a wide range of medical topics, including disorders, tests, diagnoses, and drugs. The manuals have been published since 1899, </a:t>
            </a:r>
            <a:endParaRPr lang="en-US" altLang="en-US" dirty="0"/>
          </a:p>
        </p:txBody>
      </p:sp>
      <p:sp>
        <p:nvSpPr>
          <p:cNvPr id="7" name="Date Placeholder 6">
            <a:extLst>
              <a:ext uri="{FF2B5EF4-FFF2-40B4-BE49-F238E27FC236}">
                <a16:creationId xmlns:a16="http://schemas.microsoft.com/office/drawing/2014/main" id="{E73313F1-54F8-8D48-9EA8-0DED16796904}"/>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9AF36C4E-C99B-8582-7A27-87ED71B380A0}"/>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59</a:t>
            </a:fld>
            <a:endParaRPr lang="en-US" altLang="en-US" dirty="0"/>
          </a:p>
        </p:txBody>
      </p:sp>
      <p:sp>
        <p:nvSpPr>
          <p:cNvPr id="6" name="Title 5">
            <a:extLst>
              <a:ext uri="{FF2B5EF4-FFF2-40B4-BE49-F238E27FC236}">
                <a16:creationId xmlns:a16="http://schemas.microsoft.com/office/drawing/2014/main" id="{7B5C011C-CC67-E45F-1EC1-3913C21B65E1}"/>
              </a:ext>
            </a:extLst>
          </p:cNvPr>
          <p:cNvSpPr>
            <a:spLocks noGrp="1"/>
          </p:cNvSpPr>
          <p:nvPr>
            <p:ph type="title"/>
          </p:nvPr>
        </p:nvSpPr>
        <p:spPr>
          <a:xfrm>
            <a:off x="370462" y="365125"/>
            <a:ext cx="8458200" cy="1006475"/>
          </a:xfrm>
        </p:spPr>
        <p:txBody>
          <a:bodyPr/>
          <a:lstStyle/>
          <a:p>
            <a:r>
              <a:rPr lang="en-US" dirty="0"/>
              <a:t>Drug References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70462" y="1543455"/>
            <a:ext cx="8458200" cy="4876800"/>
          </a:xfrm>
        </p:spPr>
        <p:txBody>
          <a:bodyPr vert="horz" lIns="91440" tIns="45720" rIns="171450" bIns="45720" rtlCol="0">
            <a:normAutofit/>
          </a:bodyPr>
          <a:lstStyle/>
          <a:p>
            <a:pPr marL="0" indent="0">
              <a:buNone/>
            </a:pPr>
            <a:r>
              <a:rPr lang="en-US" altLang="en-US" dirty="0"/>
              <a:t>Emergency Medications (cont’d)</a:t>
            </a:r>
          </a:p>
          <a:p>
            <a:pPr marL="974725">
              <a:tabLst>
                <a:tab pos="914400" algn="l"/>
              </a:tabLst>
            </a:pPr>
            <a:r>
              <a:rPr lang="en-US" altLang="en-US" dirty="0"/>
              <a:t>Complications</a:t>
            </a:r>
          </a:p>
          <a:p>
            <a:pPr marL="974725">
              <a:tabLst>
                <a:tab pos="914400" algn="l"/>
              </a:tabLst>
            </a:pPr>
            <a:r>
              <a:rPr lang="en-US" altLang="en-US" dirty="0"/>
              <a:t>Routes of administration</a:t>
            </a:r>
          </a:p>
          <a:p>
            <a:pPr marL="974725">
              <a:tabLst>
                <a:tab pos="914400" algn="l"/>
              </a:tabLst>
            </a:pPr>
            <a:r>
              <a:rPr lang="en-US" altLang="en-US" dirty="0"/>
              <a:t>Side effects</a:t>
            </a:r>
          </a:p>
          <a:p>
            <a:pPr marL="974725">
              <a:tabLst>
                <a:tab pos="914400" algn="l"/>
              </a:tabLst>
            </a:pPr>
            <a:r>
              <a:rPr lang="en-US" altLang="en-US" dirty="0"/>
              <a:t>Interactions</a:t>
            </a:r>
          </a:p>
          <a:p>
            <a:pPr marL="974725">
              <a:tabLst>
                <a:tab pos="914400" algn="l"/>
              </a:tabLst>
            </a:pPr>
            <a:r>
              <a:rPr lang="en-US" altLang="en-US" dirty="0"/>
              <a:t>Dosages for the medications administered</a:t>
            </a:r>
          </a:p>
        </p:txBody>
      </p:sp>
      <p:sp>
        <p:nvSpPr>
          <p:cNvPr id="9218" name="Rectangle 2"/>
          <p:cNvSpPr>
            <a:spLocks noGrp="1" noChangeArrowheads="1"/>
          </p:cNvSpPr>
          <p:nvPr>
            <p:ph type="title"/>
          </p:nvPr>
        </p:nvSpPr>
        <p:spPr>
          <a:xfrm>
            <a:off x="370462" y="365125"/>
            <a:ext cx="8458200" cy="1006475"/>
          </a:xfrm>
        </p:spPr>
        <p:txBody>
          <a:bodyPr/>
          <a:lstStyle/>
          <a:p>
            <a:r>
              <a:rPr lang="en-US" altLang="en-US" dirty="0"/>
              <a:t>National EMS Education Standard Competencies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787E6-9BB0-A560-0B74-EA7205B52EFE}"/>
              </a:ext>
            </a:extLst>
          </p:cNvPr>
          <p:cNvSpPr>
            <a:spLocks noGrp="1"/>
          </p:cNvSpPr>
          <p:nvPr>
            <p:ph type="ctrTitle"/>
          </p:nvPr>
        </p:nvSpPr>
        <p:spPr>
          <a:xfrm>
            <a:off x="685800" y="1122363"/>
            <a:ext cx="7772400" cy="1925637"/>
          </a:xfrm>
        </p:spPr>
        <p:txBody>
          <a:bodyPr/>
          <a:lstStyle/>
          <a:p>
            <a:r>
              <a:rPr lang="en-US" dirty="0"/>
              <a:t>JUST an Adder!!!</a:t>
            </a:r>
          </a:p>
        </p:txBody>
      </p:sp>
      <p:sp>
        <p:nvSpPr>
          <p:cNvPr id="6" name="Subtitle 5">
            <a:extLst>
              <a:ext uri="{FF2B5EF4-FFF2-40B4-BE49-F238E27FC236}">
                <a16:creationId xmlns:a16="http://schemas.microsoft.com/office/drawing/2014/main" id="{C6C34259-5493-C16E-3F09-BC0331E028F0}"/>
              </a:ext>
            </a:extLst>
          </p:cNvPr>
          <p:cNvSpPr>
            <a:spLocks noGrp="1"/>
          </p:cNvSpPr>
          <p:nvPr>
            <p:ph type="subTitle" idx="1"/>
          </p:nvPr>
        </p:nvSpPr>
        <p:spPr>
          <a:xfrm>
            <a:off x="1143000" y="3602038"/>
            <a:ext cx="6858000" cy="1655762"/>
          </a:xfrm>
        </p:spPr>
        <p:txBody>
          <a:bodyPr/>
          <a:lstStyle/>
          <a:p>
            <a:endParaRPr lang="en-US" dirty="0"/>
          </a:p>
          <a:p>
            <a:endParaRPr lang="en-US" dirty="0"/>
          </a:p>
          <a:p>
            <a:r>
              <a:rPr lang="en-US" dirty="0"/>
              <a:t>B.E. F.A.S.T.</a:t>
            </a:r>
          </a:p>
        </p:txBody>
      </p:sp>
      <p:sp>
        <p:nvSpPr>
          <p:cNvPr id="8" name="Date Placeholder 7">
            <a:extLst>
              <a:ext uri="{FF2B5EF4-FFF2-40B4-BE49-F238E27FC236}">
                <a16:creationId xmlns:a16="http://schemas.microsoft.com/office/drawing/2014/main" id="{A38F9640-3C98-A9C0-47D5-782DA9B4A760}"/>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3" name="Slide Number Placeholder 2">
            <a:extLst>
              <a:ext uri="{FF2B5EF4-FFF2-40B4-BE49-F238E27FC236}">
                <a16:creationId xmlns:a16="http://schemas.microsoft.com/office/drawing/2014/main" id="{C421C9AF-1392-420E-F362-8C0602A712AA}"/>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60</a:t>
            </a:fld>
            <a:endParaRPr lang="en-US" altLang="en-US" dirty="0"/>
          </a:p>
        </p:txBody>
      </p:sp>
    </p:spTree>
    <p:extLst>
      <p:ext uri="{BB962C8B-B14F-4D97-AF65-F5344CB8AC3E}">
        <p14:creationId xmlns:p14="http://schemas.microsoft.com/office/powerpoint/2010/main" val="3026351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25637"/>
          </a:xfrm>
        </p:spPr>
        <p:txBody>
          <a:bodyPr/>
          <a:lstStyle/>
          <a:p>
            <a:r>
              <a:rPr lang="en-US" dirty="0"/>
              <a:t>New Jersey Stroke Coordinator Consortium</a:t>
            </a:r>
          </a:p>
        </p:txBody>
      </p:sp>
      <p:sp>
        <p:nvSpPr>
          <p:cNvPr id="3" name="Subtitle 2"/>
          <p:cNvSpPr>
            <a:spLocks noGrp="1"/>
          </p:cNvSpPr>
          <p:nvPr>
            <p:ph type="subTitle" idx="1"/>
          </p:nvPr>
        </p:nvSpPr>
        <p:spPr>
          <a:xfrm>
            <a:off x="1143000" y="3602038"/>
            <a:ext cx="6858000" cy="1655762"/>
          </a:xfrm>
        </p:spPr>
        <p:txBody>
          <a:bodyPr>
            <a:noAutofit/>
          </a:bodyPr>
          <a:lstStyle/>
          <a:p>
            <a:r>
              <a:rPr lang="en-US" dirty="0"/>
              <a:t>Stroke Awareness Education</a:t>
            </a:r>
          </a:p>
          <a:p>
            <a:r>
              <a:rPr lang="en-US" dirty="0"/>
              <a:t>For EMS</a:t>
            </a:r>
          </a:p>
        </p:txBody>
      </p:sp>
      <p:sp>
        <p:nvSpPr>
          <p:cNvPr id="7" name="Date Placeholder 6">
            <a:extLst>
              <a:ext uri="{FF2B5EF4-FFF2-40B4-BE49-F238E27FC236}">
                <a16:creationId xmlns:a16="http://schemas.microsoft.com/office/drawing/2014/main" id="{B944BAFB-4AF2-B8CF-F0E6-5ABFA0D5AD4E}"/>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10" name="Slide Number Placeholder 9">
            <a:extLst>
              <a:ext uri="{FF2B5EF4-FFF2-40B4-BE49-F238E27FC236}">
                <a16:creationId xmlns:a16="http://schemas.microsoft.com/office/drawing/2014/main" id="{9BB8062F-4089-163B-B2EF-52DEF4EA2332}"/>
              </a:ext>
            </a:extLst>
          </p:cNvPr>
          <p:cNvSpPr>
            <a:spLocks noGrp="1"/>
          </p:cNvSpPr>
          <p:nvPr>
            <p:ph type="sldNum" sz="quarter" idx="12"/>
          </p:nvPr>
        </p:nvSpPr>
        <p:spPr>
          <a:xfrm>
            <a:off x="7010400" y="6598920"/>
            <a:ext cx="2057400" cy="182880"/>
          </a:xfrm>
        </p:spPr>
        <p:txBody>
          <a:bodyPr/>
          <a:lstStyle/>
          <a:p>
            <a:fld id="{D6B1808A-D9F4-48AB-BA20-B0589F862C8B}" type="slidenum">
              <a:rPr lang="en-US" altLang="en-US" smtClean="0"/>
              <a:pPr/>
              <a:t>61</a:t>
            </a:fld>
            <a:endParaRPr lang="en-US" altLang="en-US" dirty="0"/>
          </a:p>
        </p:txBody>
      </p:sp>
      <p:pic>
        <p:nvPicPr>
          <p:cNvPr id="51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04800"/>
            <a:ext cx="1251347" cy="186179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27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916783"/>
            <a:ext cx="7772400" cy="2133600"/>
          </a:xfrm>
        </p:spPr>
        <p:txBody>
          <a:bodyPr/>
          <a:lstStyle/>
          <a:p>
            <a:br>
              <a:rPr lang="en-US" altLang="en-US" dirty="0"/>
            </a:br>
            <a:br>
              <a:rPr lang="en-US" altLang="en-US" dirty="0"/>
            </a:br>
            <a:r>
              <a:rPr lang="en-US" altLang="en-US" dirty="0"/>
              <a:t>                                                        </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r>
              <a:rPr lang="en-US" altLang="en-US" dirty="0"/>
              <a:t>Don’t Just Act F.A.S.T…….</a:t>
            </a:r>
            <a:br>
              <a:rPr lang="en-US" altLang="en-US" dirty="0"/>
            </a:br>
            <a:r>
              <a:rPr lang="en-US" altLang="en-US" dirty="0"/>
              <a:t>B.E.F.A.S.T.</a:t>
            </a:r>
            <a:br>
              <a:rPr lang="en-US" altLang="en-US" dirty="0"/>
            </a:br>
            <a:endParaRPr lang="en-US" altLang="en-US" dirty="0"/>
          </a:p>
        </p:txBody>
      </p:sp>
      <p:sp>
        <p:nvSpPr>
          <p:cNvPr id="3" name="Content Placeholder 2"/>
          <p:cNvSpPr>
            <a:spLocks noGrp="1"/>
          </p:cNvSpPr>
          <p:nvPr>
            <p:ph type="subTitle" idx="1"/>
          </p:nvPr>
        </p:nvSpPr>
        <p:spPr>
          <a:xfrm>
            <a:off x="1046534" y="2400777"/>
            <a:ext cx="6858000" cy="1655762"/>
          </a:xfrm>
        </p:spPr>
        <p:txBody>
          <a:bodyPr/>
          <a:lstStyle/>
          <a:p>
            <a:r>
              <a:rPr lang="en-US" dirty="0"/>
              <a:t>    Remember Time Lost</a:t>
            </a:r>
          </a:p>
          <a:p>
            <a:r>
              <a:rPr lang="en-US" dirty="0"/>
              <a:t>is Brain Lost!!</a:t>
            </a:r>
          </a:p>
        </p:txBody>
      </p:sp>
      <p:sp>
        <p:nvSpPr>
          <p:cNvPr id="6" name="Date Placeholder 5">
            <a:extLst>
              <a:ext uri="{FF2B5EF4-FFF2-40B4-BE49-F238E27FC236}">
                <a16:creationId xmlns:a16="http://schemas.microsoft.com/office/drawing/2014/main" id="{7B1F543E-A016-7296-14E6-F362301B51E9}"/>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7" name="Slide Number Placeholder 6">
            <a:extLst>
              <a:ext uri="{FF2B5EF4-FFF2-40B4-BE49-F238E27FC236}">
                <a16:creationId xmlns:a16="http://schemas.microsoft.com/office/drawing/2014/main" id="{2FEC87A2-EF7D-4948-16E5-05A21D5F5450}"/>
              </a:ext>
            </a:extLst>
          </p:cNvPr>
          <p:cNvSpPr>
            <a:spLocks noGrp="1"/>
          </p:cNvSpPr>
          <p:nvPr>
            <p:ph type="sldNum" sz="quarter" idx="12"/>
          </p:nvPr>
        </p:nvSpPr>
        <p:spPr>
          <a:xfrm>
            <a:off x="7010400" y="6598920"/>
            <a:ext cx="2057400" cy="182880"/>
          </a:xfrm>
        </p:spPr>
        <p:txBody>
          <a:bodyPr/>
          <a:lstStyle/>
          <a:p>
            <a:fld id="{D6B1808A-D9F4-48AB-BA20-B0589F862C8B}" type="slidenum">
              <a:rPr lang="en-US" altLang="en-US" smtClean="0"/>
              <a:pPr/>
              <a:t>62</a:t>
            </a:fld>
            <a:endParaRPr lang="en-US" altLang="en-US" dirty="0"/>
          </a:p>
        </p:txBody>
      </p:sp>
      <p:pic>
        <p:nvPicPr>
          <p:cNvPr id="7172" name="Picture 2" descr="Bumblebee, Honeybees, Beehive, Hive, Bumble, Honey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111" y="1090614"/>
            <a:ext cx="108704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646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83685"/>
            <a:ext cx="8991600" cy="569063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a:extLst>
              <a:ext uri="{FF2B5EF4-FFF2-40B4-BE49-F238E27FC236}">
                <a16:creationId xmlns:a16="http://schemas.microsoft.com/office/drawing/2014/main" id="{4BBA4610-D5D6-19B4-D3CF-E999FC01D5D5}"/>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6" name="Slide Number Placeholder 5">
            <a:extLst>
              <a:ext uri="{FF2B5EF4-FFF2-40B4-BE49-F238E27FC236}">
                <a16:creationId xmlns:a16="http://schemas.microsoft.com/office/drawing/2014/main" id="{9FC2812B-ECFF-E26C-719A-844CB456661F}"/>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63</a:t>
            </a:fld>
            <a:endParaRPr lang="en-US" altLang="en-US" dirty="0"/>
          </a:p>
        </p:txBody>
      </p:sp>
    </p:spTree>
    <p:extLst>
      <p:ext uri="{BB962C8B-B14F-4D97-AF65-F5344CB8AC3E}">
        <p14:creationId xmlns:p14="http://schemas.microsoft.com/office/powerpoint/2010/main" val="2331397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E0E96C-8E24-A31B-B111-1644E2DA2CC9}"/>
              </a:ext>
            </a:extLst>
          </p:cNvPr>
          <p:cNvSpPr>
            <a:spLocks noGrp="1"/>
          </p:cNvSpPr>
          <p:nvPr>
            <p:ph type="ctrTitle"/>
          </p:nvPr>
        </p:nvSpPr>
        <p:spPr>
          <a:xfrm>
            <a:off x="685800" y="1122363"/>
            <a:ext cx="7772400" cy="1925637"/>
          </a:xfrm>
        </p:spPr>
        <p:txBody>
          <a:bodyPr/>
          <a:lstStyle/>
          <a:p>
            <a:r>
              <a:rPr lang="en-US" dirty="0"/>
              <a:t>END</a:t>
            </a:r>
          </a:p>
        </p:txBody>
      </p:sp>
      <p:sp>
        <p:nvSpPr>
          <p:cNvPr id="9" name="Subtitle 8">
            <a:extLst>
              <a:ext uri="{FF2B5EF4-FFF2-40B4-BE49-F238E27FC236}">
                <a16:creationId xmlns:a16="http://schemas.microsoft.com/office/drawing/2014/main" id="{4B14082D-E104-930B-B9C5-75EBF8389EA3}"/>
              </a:ext>
            </a:extLst>
          </p:cNvPr>
          <p:cNvSpPr>
            <a:spLocks noGrp="1"/>
          </p:cNvSpPr>
          <p:nvPr>
            <p:ph type="subTitle" idx="1"/>
          </p:nvPr>
        </p:nvSpPr>
        <p:spPr>
          <a:xfrm>
            <a:off x="1143000" y="3602038"/>
            <a:ext cx="6858000" cy="1655762"/>
          </a:xfrm>
        </p:spPr>
        <p:txBody>
          <a:bodyPr/>
          <a:lstStyle/>
          <a:p>
            <a:r>
              <a:rPr lang="en-US" dirty="0"/>
              <a:t>The CPR-Guy</a:t>
            </a:r>
          </a:p>
        </p:txBody>
      </p:sp>
      <p:sp>
        <p:nvSpPr>
          <p:cNvPr id="6" name="Date Placeholder 5">
            <a:extLst>
              <a:ext uri="{FF2B5EF4-FFF2-40B4-BE49-F238E27FC236}">
                <a16:creationId xmlns:a16="http://schemas.microsoft.com/office/drawing/2014/main" id="{166F60FF-185B-7F3F-4A16-77593BAB802C}"/>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3" name="Slide Number Placeholder 2">
            <a:extLst>
              <a:ext uri="{FF2B5EF4-FFF2-40B4-BE49-F238E27FC236}">
                <a16:creationId xmlns:a16="http://schemas.microsoft.com/office/drawing/2014/main" id="{62D26DD4-A466-2E37-A152-4666524D1A8B}"/>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64</a:t>
            </a:fld>
            <a:endParaRPr lang="en-US" altLang="en-US" dirty="0"/>
          </a:p>
        </p:txBody>
      </p:sp>
      <p:pic>
        <p:nvPicPr>
          <p:cNvPr id="11" name="Picture 10">
            <a:extLst>
              <a:ext uri="{FF2B5EF4-FFF2-40B4-BE49-F238E27FC236}">
                <a16:creationId xmlns:a16="http://schemas.microsoft.com/office/drawing/2014/main" id="{BDF04EEA-9B46-74B0-B741-C9ACDB523C86}"/>
              </a:ext>
            </a:extLst>
          </p:cNvPr>
          <p:cNvPicPr>
            <a:picLocks noChangeAspect="1"/>
          </p:cNvPicPr>
          <p:nvPr/>
        </p:nvPicPr>
        <p:blipFill>
          <a:blip r:embed="rId2"/>
          <a:stretch>
            <a:fillRect/>
          </a:stretch>
        </p:blipFill>
        <p:spPr>
          <a:xfrm>
            <a:off x="3614737" y="4114800"/>
            <a:ext cx="1914525" cy="1914525"/>
          </a:xfrm>
          <a:prstGeom prst="rect">
            <a:avLst/>
          </a:prstGeom>
        </p:spPr>
      </p:pic>
    </p:spTree>
    <p:extLst>
      <p:ext uri="{BB962C8B-B14F-4D97-AF65-F5344CB8AC3E}">
        <p14:creationId xmlns:p14="http://schemas.microsoft.com/office/powerpoint/2010/main" val="1619603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4133B5-B4DB-7480-5A39-924185E9B8BE}"/>
              </a:ext>
            </a:extLst>
          </p:cNvPr>
          <p:cNvSpPr>
            <a:spLocks noGrp="1"/>
          </p:cNvSpPr>
          <p:nvPr>
            <p:ph type="dt" sz="half" idx="10"/>
          </p:nvPr>
        </p:nvSpPr>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1A7FF462-4DF6-D690-953D-50B8FE356738}"/>
              </a:ext>
            </a:extLst>
          </p:cNvPr>
          <p:cNvSpPr>
            <a:spLocks noGrp="1"/>
          </p:cNvSpPr>
          <p:nvPr>
            <p:ph type="sldNum" sz="quarter" idx="12"/>
          </p:nvPr>
        </p:nvSpPr>
        <p:spPr/>
        <p:txBody>
          <a:bodyPr/>
          <a:lstStyle/>
          <a:p>
            <a:fld id="{65A50283-4D40-495C-9934-BC904274BDF6}" type="slidenum">
              <a:rPr lang="en-US" altLang="en-US" smtClean="0"/>
              <a:pPr/>
              <a:t>65</a:t>
            </a:fld>
            <a:endParaRPr lang="en-US" altLang="en-US" dirty="0"/>
          </a:p>
        </p:txBody>
      </p:sp>
      <p:sp>
        <p:nvSpPr>
          <p:cNvPr id="6" name="Title 5">
            <a:extLst>
              <a:ext uri="{FF2B5EF4-FFF2-40B4-BE49-F238E27FC236}">
                <a16:creationId xmlns:a16="http://schemas.microsoft.com/office/drawing/2014/main" id="{A334B38A-3569-79BD-DF4A-8AD2D15E0991}"/>
              </a:ext>
            </a:extLst>
          </p:cNvPr>
          <p:cNvSpPr>
            <a:spLocks noGrp="1"/>
          </p:cNvSpPr>
          <p:nvPr>
            <p:ph type="title"/>
          </p:nvPr>
        </p:nvSpPr>
        <p:spPr>
          <a:xfrm>
            <a:off x="17834" y="2667000"/>
            <a:ext cx="9049966" cy="1325563"/>
          </a:xfrm>
          <a:solidFill>
            <a:srgbClr val="002060"/>
          </a:solidFill>
        </p:spPr>
        <p:txBody>
          <a:bodyPr>
            <a:normAutofit/>
          </a:bodyPr>
          <a:lstStyle/>
          <a:p>
            <a:pPr algn="ctr"/>
            <a:r>
              <a:rPr lang="en-US" sz="4800" b="1" dirty="0">
                <a:solidFill>
                  <a:schemeClr val="bg1"/>
                </a:solidFill>
              </a:rPr>
              <a:t>REVIEW</a:t>
            </a:r>
          </a:p>
        </p:txBody>
      </p:sp>
    </p:spTree>
    <p:extLst>
      <p:ext uri="{BB962C8B-B14F-4D97-AF65-F5344CB8AC3E}">
        <p14:creationId xmlns:p14="http://schemas.microsoft.com/office/powerpoint/2010/main" val="1427495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custDataLst>
              <p:tags r:id="rId1"/>
            </p:custDataLst>
          </p:nvPr>
        </p:nvSpPr>
        <p:spPr>
          <a:xfrm>
            <a:off x="389106" y="1237952"/>
            <a:ext cx="8365787" cy="5221214"/>
          </a:xfrm>
        </p:spPr>
        <p:txBody>
          <a:bodyPr/>
          <a:lstStyle/>
          <a:p>
            <a:r>
              <a:rPr lang="en-US" altLang="en-US" dirty="0"/>
              <a:t>Pharmacology is defined as the:</a:t>
            </a:r>
          </a:p>
          <a:p>
            <a:pPr lvl="1"/>
            <a:r>
              <a:rPr lang="en-US" altLang="en-US" dirty="0"/>
              <a:t>study of cells and tissues.</a:t>
            </a:r>
          </a:p>
          <a:p>
            <a:pPr lvl="1"/>
            <a:r>
              <a:rPr lang="en-US" altLang="en-US" dirty="0"/>
              <a:t>study of drugs and medications.</a:t>
            </a:r>
          </a:p>
          <a:p>
            <a:pPr lvl="1"/>
            <a:r>
              <a:rPr lang="en-US" altLang="en-US" dirty="0"/>
              <a:t>effects of medications in the lungs.</a:t>
            </a:r>
          </a:p>
          <a:p>
            <a:pPr lvl="1"/>
            <a:r>
              <a:rPr lang="en-US" altLang="en-US" dirty="0"/>
              <a:t>distribution of drugs to the body’s tissues.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389106" y="1237952"/>
            <a:ext cx="8365787" cy="5221214"/>
          </a:xfrm>
        </p:spPr>
        <p:txBody>
          <a:bodyPr/>
          <a:lstStyle/>
          <a:p>
            <a:r>
              <a:rPr lang="en-US" altLang="en-US" dirty="0"/>
              <a:t>Answer: B</a:t>
            </a:r>
          </a:p>
          <a:p>
            <a:r>
              <a:rPr lang="en-US" altLang="en-US" dirty="0"/>
              <a:t>Rationale: Pharmacology is the field of science that deals with the study of drugs and medications.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custDataLst>
              <p:tags r:id="rId1"/>
            </p:custDataLst>
          </p:nvPr>
        </p:nvSpPr>
        <p:spPr>
          <a:xfrm>
            <a:off x="389106" y="1237952"/>
            <a:ext cx="8365787" cy="5221214"/>
          </a:xfrm>
        </p:spPr>
        <p:txBody>
          <a:bodyPr/>
          <a:lstStyle/>
          <a:p>
            <a:r>
              <a:rPr lang="en-US" altLang="en-US" dirty="0"/>
              <a:t>Pharmacology is defined as the:</a:t>
            </a:r>
          </a:p>
          <a:p>
            <a:pPr lvl="1"/>
            <a:r>
              <a:rPr lang="en-US" altLang="en-US" dirty="0"/>
              <a:t>study of cells and tissues.</a:t>
            </a:r>
            <a:br>
              <a:rPr lang="en-US" altLang="en-US" dirty="0"/>
            </a:br>
            <a:r>
              <a:rPr lang="en-US" altLang="en-US" dirty="0"/>
              <a:t>Rationale: This is physiology, which is a branch of biology.</a:t>
            </a:r>
          </a:p>
          <a:p>
            <a:pPr lvl="1"/>
            <a:r>
              <a:rPr lang="en-US" altLang="en-US" dirty="0"/>
              <a:t>study of drugs and medications.</a:t>
            </a:r>
            <a:br>
              <a:rPr lang="en-US" altLang="en-US" dirty="0"/>
            </a:br>
            <a:r>
              <a:rPr lang="en-US" altLang="en-US" dirty="0"/>
              <a:t>Rationale: Correct answer</a:t>
            </a:r>
          </a:p>
          <a:p>
            <a:pPr lvl="1"/>
            <a:r>
              <a:rPr lang="en-US" altLang="en-US" dirty="0"/>
              <a:t>effects of medications in the lungs.</a:t>
            </a:r>
            <a:br>
              <a:rPr lang="en-US" altLang="en-US" dirty="0"/>
            </a:br>
            <a:r>
              <a:rPr lang="en-US" altLang="en-US" dirty="0"/>
              <a:t>Rationale: This is pharmacodynamics, which includes the processes of the body’s response to medications.</a:t>
            </a:r>
          </a:p>
          <a:p>
            <a:pPr lvl="1"/>
            <a:r>
              <a:rPr lang="en-US" altLang="en-US" dirty="0"/>
              <a:t>distribution of drugs to the body’s tissues.</a:t>
            </a:r>
            <a:br>
              <a:rPr lang="en-US" altLang="en-US" dirty="0"/>
            </a:br>
            <a:r>
              <a:rPr lang="en-US" altLang="en-US" dirty="0"/>
              <a:t>Rationale: This is pharmacokinetics, which studies medication distribution within the body.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custDataLst>
              <p:tags r:id="rId1"/>
            </p:custDataLst>
          </p:nvPr>
        </p:nvSpPr>
        <p:spPr>
          <a:xfrm>
            <a:off x="389106" y="1237952"/>
            <a:ext cx="8365787" cy="5221214"/>
          </a:xfrm>
        </p:spPr>
        <p:txBody>
          <a:bodyPr/>
          <a:lstStyle/>
          <a:p>
            <a:r>
              <a:rPr lang="en-US" altLang="en-US" dirty="0"/>
              <a:t>Which of the following statements regarding medications is FALSE?</a:t>
            </a:r>
          </a:p>
          <a:p>
            <a:pPr lvl="1"/>
            <a:r>
              <a:rPr lang="en-US" altLang="en-US" dirty="0"/>
              <a:t>Many medications are known by different names.</a:t>
            </a:r>
          </a:p>
          <a:p>
            <a:pPr lvl="1"/>
            <a:r>
              <a:rPr lang="en-US" altLang="en-US" dirty="0"/>
              <a:t>Some medications affect more than one body system.</a:t>
            </a:r>
          </a:p>
          <a:p>
            <a:pPr lvl="1"/>
            <a:r>
              <a:rPr lang="en-US" altLang="en-US" dirty="0"/>
              <a:t>Over-the-counter drugs must be prescribed by a physician.</a:t>
            </a:r>
          </a:p>
          <a:p>
            <a:pPr lvl="1"/>
            <a:r>
              <a:rPr lang="en-US" altLang="en-US" dirty="0"/>
              <a:t>EMTs should ask about any herbal remedies or vitamins that the patient may be taking.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70462" y="1543455"/>
            <a:ext cx="8458200" cy="4876800"/>
          </a:xfrm>
        </p:spPr>
        <p:txBody>
          <a:bodyPr vert="horz" lIns="91440" tIns="45720" rIns="171450" bIns="45720" rtlCol="0">
            <a:normAutofit/>
          </a:bodyPr>
          <a:lstStyle/>
          <a:p>
            <a:r>
              <a:rPr lang="en-US" altLang="en-US" dirty="0"/>
              <a:t>Medications are an important intervention.</a:t>
            </a:r>
          </a:p>
          <a:p>
            <a:r>
              <a:rPr lang="en-US" altLang="en-US" dirty="0"/>
              <a:t>Medications may alleviate pain and improve the patient’s condition.</a:t>
            </a:r>
          </a:p>
          <a:p>
            <a:r>
              <a:rPr lang="en-US" altLang="en-US" dirty="0"/>
              <a:t>Failure to administer medications safely and competently can lead to serious consequences for the patient, including death.</a:t>
            </a:r>
          </a:p>
        </p:txBody>
      </p:sp>
      <p:sp>
        <p:nvSpPr>
          <p:cNvPr id="4" name="Date Placeholder 3">
            <a:extLst>
              <a:ext uri="{FF2B5EF4-FFF2-40B4-BE49-F238E27FC236}">
                <a16:creationId xmlns:a16="http://schemas.microsoft.com/office/drawing/2014/main" id="{D72F5122-F161-4205-01DF-5C279603C55D}"/>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5" name="Slide Number Placeholder 4">
            <a:extLst>
              <a:ext uri="{FF2B5EF4-FFF2-40B4-BE49-F238E27FC236}">
                <a16:creationId xmlns:a16="http://schemas.microsoft.com/office/drawing/2014/main" id="{D412DF26-A003-67C0-61CA-ED9B9548CB9E}"/>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7</a:t>
            </a:fld>
            <a:endParaRPr lang="en-US" altLang="en-US" dirty="0"/>
          </a:p>
        </p:txBody>
      </p:sp>
      <p:sp>
        <p:nvSpPr>
          <p:cNvPr id="10242" name="Title 1"/>
          <p:cNvSpPr>
            <a:spLocks noGrp="1"/>
          </p:cNvSpPr>
          <p:nvPr>
            <p:ph type="title"/>
          </p:nvPr>
        </p:nvSpPr>
        <p:spPr>
          <a:xfrm>
            <a:off x="370462" y="365125"/>
            <a:ext cx="8458200" cy="1006475"/>
          </a:xfrm>
        </p:spPr>
        <p:txBody>
          <a:bodyPr/>
          <a:lstStyle/>
          <a:p>
            <a:r>
              <a:rPr lang="en-US" altLang="en-US" dirty="0"/>
              <a:t>Introduction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89106" y="1237952"/>
            <a:ext cx="8365787" cy="5221214"/>
          </a:xfrm>
        </p:spPr>
        <p:txBody>
          <a:bodyPr/>
          <a:lstStyle/>
          <a:p>
            <a:r>
              <a:rPr lang="en-US" altLang="en-US" dirty="0"/>
              <a:t>Answer: C</a:t>
            </a:r>
          </a:p>
          <a:p>
            <a:r>
              <a:rPr lang="en-US" altLang="en-US" dirty="0"/>
              <a:t>Rationale: Over-the-counter (OTC) drugs, such as aspirin, Tylenol, and Motrin, do not require a physician prescription. They can be purchased at a supermarket or drugstore. Most medications have a generic name and a trade name. For example, acetaminophen is the generic name for Tylenol, and ibuprofen is the generic name for Motrin.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89106" y="1237952"/>
            <a:ext cx="8365787" cy="5221214"/>
          </a:xfrm>
        </p:spPr>
        <p:txBody>
          <a:bodyPr/>
          <a:lstStyle/>
          <a:p>
            <a:r>
              <a:rPr lang="en-US" altLang="en-US" dirty="0"/>
              <a:t>Which of the following statements regarding medications is FALSE?</a:t>
            </a:r>
          </a:p>
          <a:p>
            <a:pPr lvl="1"/>
            <a:r>
              <a:rPr lang="en-US" altLang="en-US" dirty="0"/>
              <a:t>Many medications are known by different names.</a:t>
            </a:r>
            <a:br>
              <a:rPr lang="en-US" altLang="en-US" dirty="0"/>
            </a:br>
            <a:r>
              <a:rPr lang="en-US" altLang="en-US" dirty="0"/>
              <a:t>Rationale: True; medications can have several different names.</a:t>
            </a:r>
          </a:p>
          <a:p>
            <a:pPr lvl="1"/>
            <a:r>
              <a:rPr lang="en-US" altLang="en-US" dirty="0"/>
              <a:t>Some medications affect more than one body system.</a:t>
            </a:r>
            <a:br>
              <a:rPr lang="en-US" altLang="en-US" dirty="0"/>
            </a:br>
            <a:r>
              <a:rPr lang="en-US" altLang="en-US" dirty="0"/>
              <a:t>Rationale: True; medications can affect many different body systems.</a:t>
            </a:r>
          </a:p>
          <a:p>
            <a:pPr lvl="1"/>
            <a:r>
              <a:rPr lang="en-US" altLang="en-US" dirty="0"/>
              <a:t>Over-the-counter drugs must be prescribed by a physician.</a:t>
            </a:r>
            <a:br>
              <a:rPr lang="en-US" altLang="en-US" dirty="0"/>
            </a:br>
            <a:r>
              <a:rPr lang="en-US" altLang="en-US" dirty="0"/>
              <a:t>Rationale: Correct answer</a:t>
            </a:r>
          </a:p>
          <a:p>
            <a:pPr lvl="1"/>
            <a:r>
              <a:rPr lang="en-US" altLang="en-US" dirty="0"/>
              <a:t>EMTs should ask about any herbal remedies or vitamins that the patient may be taking.</a:t>
            </a:r>
            <a:br>
              <a:rPr lang="en-US" altLang="en-US" dirty="0"/>
            </a:br>
            <a:r>
              <a:rPr lang="en-US" altLang="en-US" dirty="0"/>
              <a:t>Rationale: True; herbal remedies and vitamins can have interactions and effects on the patient’s health and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custDataLst>
              <p:tags r:id="rId1"/>
            </p:custDataLst>
          </p:nvPr>
        </p:nvSpPr>
        <p:spPr>
          <a:xfrm>
            <a:off x="389106" y="1237952"/>
            <a:ext cx="8365787" cy="5221214"/>
          </a:xfrm>
        </p:spPr>
        <p:txBody>
          <a:bodyPr/>
          <a:lstStyle/>
          <a:p>
            <a:r>
              <a:rPr lang="en-US" altLang="en-US" dirty="0"/>
              <a:t>Which of the following routes of medication administration has the fastest effect?</a:t>
            </a:r>
          </a:p>
          <a:p>
            <a:pPr lvl="1"/>
            <a:r>
              <a:rPr lang="en-US" altLang="en-US" dirty="0"/>
              <a:t>Oral</a:t>
            </a:r>
          </a:p>
          <a:p>
            <a:pPr lvl="1"/>
            <a:r>
              <a:rPr lang="en-US" altLang="en-US" dirty="0"/>
              <a:t>Intravenous</a:t>
            </a:r>
          </a:p>
          <a:p>
            <a:pPr lvl="1"/>
            <a:r>
              <a:rPr lang="en-US" altLang="en-US" dirty="0"/>
              <a:t>Subcutaneous</a:t>
            </a:r>
          </a:p>
          <a:p>
            <a:pPr lvl="1"/>
            <a:r>
              <a:rPr lang="en-US" altLang="en-US" dirty="0"/>
              <a:t>Intramuscular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89106" y="1237952"/>
            <a:ext cx="8365787" cy="5221214"/>
          </a:xfrm>
        </p:spPr>
        <p:txBody>
          <a:bodyPr/>
          <a:lstStyle/>
          <a:p>
            <a:r>
              <a:rPr lang="en-US" altLang="en-US" dirty="0"/>
              <a:t>Answer: B</a:t>
            </a:r>
          </a:p>
          <a:p>
            <a:r>
              <a:rPr lang="en-US" altLang="en-US" dirty="0"/>
              <a:t>Rationale: Because its administration is directly into a vein, a drug given intravenously enters the body quickly. The intravenous route is the fastest acting of all the routes of medication administration.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389106" y="1237952"/>
            <a:ext cx="8365787" cy="5221214"/>
          </a:xfrm>
        </p:spPr>
        <p:txBody>
          <a:bodyPr/>
          <a:lstStyle/>
          <a:p>
            <a:r>
              <a:rPr lang="en-US" altLang="en-US" dirty="0"/>
              <a:t>Which of the following routes of medication administration has the fastest effect?</a:t>
            </a:r>
          </a:p>
          <a:p>
            <a:pPr lvl="1"/>
            <a:r>
              <a:rPr lang="en-US" altLang="en-US" dirty="0"/>
              <a:t>Oral</a:t>
            </a:r>
            <a:br>
              <a:rPr lang="en-US" altLang="en-US" dirty="0"/>
            </a:br>
            <a:r>
              <a:rPr lang="en-US" altLang="en-US" dirty="0"/>
              <a:t>Rationale: The medication must be absorbed through the mucous membranes first to get to the circulatory system.</a:t>
            </a:r>
          </a:p>
          <a:p>
            <a:pPr lvl="1"/>
            <a:r>
              <a:rPr lang="en-US" altLang="en-US" dirty="0"/>
              <a:t>Intravenous</a:t>
            </a:r>
            <a:br>
              <a:rPr lang="en-US" altLang="en-US" dirty="0"/>
            </a:br>
            <a:r>
              <a:rPr lang="en-US" altLang="en-US" dirty="0"/>
              <a:t>Rationale: Correct answer</a:t>
            </a:r>
          </a:p>
          <a:p>
            <a:pPr lvl="1"/>
            <a:r>
              <a:rPr lang="en-US" altLang="en-US" dirty="0"/>
              <a:t>Subcutaneous</a:t>
            </a:r>
            <a:br>
              <a:rPr lang="en-US" altLang="en-US" dirty="0"/>
            </a:br>
            <a:r>
              <a:rPr lang="en-US" altLang="en-US" dirty="0"/>
              <a:t>Rationale: The medication must pass through the layers of skin before reaching the circulatory system.</a:t>
            </a:r>
          </a:p>
          <a:p>
            <a:pPr lvl="1"/>
            <a:r>
              <a:rPr lang="en-US" altLang="en-US" dirty="0"/>
              <a:t>Intramuscular</a:t>
            </a:r>
            <a:br>
              <a:rPr lang="en-US" altLang="en-US" dirty="0"/>
            </a:br>
            <a:r>
              <a:rPr lang="en-US" altLang="en-US" dirty="0"/>
              <a:t>Rationale: The medication needs to travel to the circulatory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custDataLst>
              <p:tags r:id="rId1"/>
            </p:custDataLst>
          </p:nvPr>
        </p:nvSpPr>
        <p:spPr>
          <a:xfrm>
            <a:off x="389106" y="1237952"/>
            <a:ext cx="8365787" cy="5221214"/>
          </a:xfrm>
        </p:spPr>
        <p:txBody>
          <a:bodyPr/>
          <a:lstStyle/>
          <a:p>
            <a:r>
              <a:rPr lang="en-US" altLang="en-US" dirty="0"/>
              <a:t>When administered to a patient, a metered-dose inhaler will:</a:t>
            </a:r>
          </a:p>
          <a:p>
            <a:pPr lvl="1"/>
            <a:r>
              <a:rPr lang="en-US" altLang="en-US" dirty="0"/>
              <a:t>deliver the same dose each time it is administered.</a:t>
            </a:r>
          </a:p>
          <a:p>
            <a:pPr lvl="1"/>
            <a:r>
              <a:rPr lang="en-US" altLang="en-US" dirty="0"/>
              <a:t>be ineffective when given to patients with asthma.</a:t>
            </a:r>
          </a:p>
          <a:p>
            <a:pPr lvl="1"/>
            <a:r>
              <a:rPr lang="en-US" altLang="en-US" dirty="0"/>
              <a:t>deliver a different dose each time it is administered.</a:t>
            </a:r>
          </a:p>
          <a:p>
            <a:pPr lvl="1"/>
            <a:r>
              <a:rPr lang="en-US" altLang="en-US" dirty="0"/>
              <a:t>be delivered to the lungs over a period of 6 to 8 hours.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389106" y="1237952"/>
            <a:ext cx="8365787" cy="5221214"/>
          </a:xfrm>
        </p:spPr>
        <p:txBody>
          <a:bodyPr/>
          <a:lstStyle/>
          <a:p>
            <a:r>
              <a:rPr lang="en-US" altLang="en-US" dirty="0"/>
              <a:t>Answer: A</a:t>
            </a:r>
          </a:p>
          <a:p>
            <a:r>
              <a:rPr lang="en-US" altLang="en-US" dirty="0"/>
              <a:t>Rationale: The metered-dose inhaler (MDI) delivers the same dose of medication each time it is used. Drugs given via the MDI act very quickly and are commonly prescribed to patients with asthma, emphysema, and other airway diseases.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custDataLst>
              <p:tags r:id="rId1"/>
            </p:custDataLst>
          </p:nvPr>
        </p:nvSpPr>
        <p:spPr>
          <a:xfrm>
            <a:off x="389106" y="1237952"/>
            <a:ext cx="8365787" cy="5221214"/>
          </a:xfrm>
        </p:spPr>
        <p:txBody>
          <a:bodyPr/>
          <a:lstStyle/>
          <a:p>
            <a:r>
              <a:rPr lang="en-US" altLang="en-US" dirty="0"/>
              <a:t>When administered to a patient, a metered-dose inhaler will:</a:t>
            </a:r>
          </a:p>
          <a:p>
            <a:pPr lvl="1"/>
            <a:r>
              <a:rPr lang="en-US" altLang="en-US" dirty="0"/>
              <a:t>deliver the same dose each time it is administered.</a:t>
            </a:r>
            <a:br>
              <a:rPr lang="en-US" altLang="en-US" dirty="0"/>
            </a:br>
            <a:r>
              <a:rPr lang="en-US" altLang="en-US" dirty="0"/>
              <a:t>Rationale: Correct answer</a:t>
            </a:r>
          </a:p>
          <a:p>
            <a:pPr lvl="1"/>
            <a:r>
              <a:rPr lang="en-US" altLang="en-US" dirty="0"/>
              <a:t>be ineffective when given to patients with asthma.</a:t>
            </a:r>
            <a:br>
              <a:rPr lang="en-US" altLang="en-US" dirty="0"/>
            </a:br>
            <a:r>
              <a:rPr lang="en-US" altLang="en-US" dirty="0"/>
              <a:t>Rationale: An inhaler is usually prescribed for patients with asthma.</a:t>
            </a:r>
          </a:p>
          <a:p>
            <a:pPr lvl="1"/>
            <a:r>
              <a:rPr lang="en-US" altLang="en-US" dirty="0"/>
              <a:t>deliver a different dose each time it is administered.</a:t>
            </a:r>
            <a:br>
              <a:rPr lang="en-US" altLang="en-US" dirty="0"/>
            </a:br>
            <a:r>
              <a:rPr lang="en-US" altLang="en-US" dirty="0"/>
              <a:t>Rationale: An inhaler is metered to deliver the same dose every time.</a:t>
            </a:r>
          </a:p>
          <a:p>
            <a:pPr lvl="1"/>
            <a:r>
              <a:rPr lang="en-US" altLang="en-US" dirty="0"/>
              <a:t>be delivered to the lungs over a period of 6 to 8 hours.</a:t>
            </a:r>
            <a:br>
              <a:rPr lang="en-US" altLang="en-US" dirty="0"/>
            </a:br>
            <a:r>
              <a:rPr lang="en-US" altLang="en-US" dirty="0"/>
              <a:t>Rationale: The medication is delivered straight to the lungs, almost immediately, because it is inhaled.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custDataLst>
              <p:tags r:id="rId1"/>
            </p:custDataLst>
          </p:nvPr>
        </p:nvSpPr>
        <p:spPr>
          <a:xfrm>
            <a:off x="389106" y="1237952"/>
            <a:ext cx="8365787" cy="5221214"/>
          </a:xfrm>
        </p:spPr>
        <p:txBody>
          <a:bodyPr/>
          <a:lstStyle/>
          <a:p>
            <a:r>
              <a:rPr lang="en-US" altLang="en-US" dirty="0"/>
              <a:t>You are managing a 62-year-old woman who complains of crushing chest pain. Her blood pressure is 84/64 mm Hg, and her heart rate is 110 beats/min. Medical control advises you to assist her in taking her prescribed nitroglycerin. After receiving this order, you should:</a:t>
            </a:r>
          </a:p>
          <a:p>
            <a:pPr lvl="1"/>
            <a:r>
              <a:rPr lang="en-US" altLang="en-US" dirty="0"/>
              <a:t>reassess the patient’s heart rate and then assist with the nitroglycerin.</a:t>
            </a:r>
          </a:p>
          <a:p>
            <a:pPr lvl="1"/>
            <a:r>
              <a:rPr lang="en-US" altLang="en-US" dirty="0"/>
              <a:t>repeat the patient’s blood pressure to the physician and confirm the order.</a:t>
            </a:r>
          </a:p>
          <a:p>
            <a:pPr lvl="1"/>
            <a:r>
              <a:rPr lang="en-US" altLang="en-US" dirty="0"/>
              <a:t>wait 10 minutes, reassess the blood pressure, and then give the nitroglycerin.</a:t>
            </a:r>
          </a:p>
          <a:p>
            <a:pPr lvl="1"/>
            <a:r>
              <a:rPr lang="en-US" altLang="en-US" dirty="0"/>
              <a:t>administer the nitroglycerin to the patient and then reassess her blood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389106" y="1237952"/>
            <a:ext cx="8365787" cy="5221214"/>
          </a:xfrm>
        </p:spPr>
        <p:txBody>
          <a:bodyPr/>
          <a:lstStyle/>
          <a:p>
            <a:r>
              <a:rPr lang="en-US" altLang="en-US" dirty="0"/>
              <a:t>Answer: B</a:t>
            </a:r>
          </a:p>
          <a:p>
            <a:r>
              <a:rPr lang="en-US" altLang="en-US" dirty="0"/>
              <a:t>Rationale: Nitroglycerin is a vasodilator and lowers blood pressure (BP); therefore, it should not be given to patients with a systolic BP less than 100 mm Hg. If you receive an order to give nitroglycerin to a patient with a systolic BP less than 100 mm Hg, you should ensure that the physician is aware of the patient’s BP, then reconfirm the order.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BE1A6EC-8732-099E-298C-D5DC75237D02}"/>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u="sng" dirty="0"/>
              <a:t>Pharmacology</a:t>
            </a:r>
            <a:r>
              <a:rPr lang="en-US" dirty="0"/>
              <a:t>:  the science of drugs</a:t>
            </a:r>
          </a:p>
          <a:p>
            <a:pPr lvl="1"/>
            <a:r>
              <a:rPr lang="en-US" dirty="0"/>
              <a:t>Their ingredients, preparation, uses, actions</a:t>
            </a:r>
          </a:p>
          <a:p>
            <a:r>
              <a:rPr lang="en-US" u="sng" dirty="0"/>
              <a:t>Indications</a:t>
            </a:r>
            <a:r>
              <a:rPr lang="en-US" dirty="0"/>
              <a:t>:  reasons or conditions for which a  medication is given</a:t>
            </a:r>
          </a:p>
          <a:p>
            <a:r>
              <a:rPr lang="en-US" u="sng" dirty="0"/>
              <a:t>Contraindications</a:t>
            </a:r>
            <a:r>
              <a:rPr lang="en-US" dirty="0"/>
              <a:t>:  reasons a medication would/should not be given to the patient</a:t>
            </a:r>
          </a:p>
          <a:p>
            <a:pPr lvl="1"/>
            <a:r>
              <a:rPr lang="en-US" dirty="0"/>
              <a:t>Absolute contraindications:  reasons a medication should never be given</a:t>
            </a:r>
          </a:p>
          <a:p>
            <a:pPr lvl="1"/>
            <a:r>
              <a:rPr lang="en-US" dirty="0"/>
              <a:t>Relative contraindications:  benefits of administering the drug may outweigh the risks</a:t>
            </a:r>
          </a:p>
        </p:txBody>
      </p:sp>
      <p:sp>
        <p:nvSpPr>
          <p:cNvPr id="5" name="Date Placeholder 4">
            <a:extLst>
              <a:ext uri="{FF2B5EF4-FFF2-40B4-BE49-F238E27FC236}">
                <a16:creationId xmlns:a16="http://schemas.microsoft.com/office/drawing/2014/main" id="{4C8196BA-7C3B-E420-56D0-5E844C110F5A}"/>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105" name="Slide Number Placeholder 4104">
            <a:extLst>
              <a:ext uri="{FF2B5EF4-FFF2-40B4-BE49-F238E27FC236}">
                <a16:creationId xmlns:a16="http://schemas.microsoft.com/office/drawing/2014/main" id="{24A3F886-E340-740E-6990-D142CD004D3C}"/>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8</a:t>
            </a:fld>
            <a:endParaRPr lang="en-US" altLang="en-US" dirty="0"/>
          </a:p>
        </p:txBody>
      </p:sp>
      <p:sp>
        <p:nvSpPr>
          <p:cNvPr id="20" name="Title 19">
            <a:extLst>
              <a:ext uri="{FF2B5EF4-FFF2-40B4-BE49-F238E27FC236}">
                <a16:creationId xmlns:a16="http://schemas.microsoft.com/office/drawing/2014/main" id="{08097A53-7B3A-A554-52B5-E7A141AEA0B2}"/>
              </a:ext>
            </a:extLst>
          </p:cNvPr>
          <p:cNvSpPr>
            <a:spLocks noGrp="1"/>
          </p:cNvSpPr>
          <p:nvPr>
            <p:ph type="title"/>
          </p:nvPr>
        </p:nvSpPr>
        <p:spPr>
          <a:xfrm>
            <a:off x="370462" y="365125"/>
            <a:ext cx="8458200" cy="1006475"/>
          </a:xfrm>
        </p:spPr>
        <p:txBody>
          <a:bodyPr/>
          <a:lstStyle/>
          <a:p>
            <a:r>
              <a:rPr lang="en-US" dirty="0"/>
              <a:t>Definitions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389106" y="1237952"/>
            <a:ext cx="8365787" cy="5221214"/>
          </a:xfrm>
        </p:spPr>
        <p:txBody>
          <a:bodyPr/>
          <a:lstStyle/>
          <a:p>
            <a:r>
              <a:rPr lang="en-US" altLang="en-US" dirty="0"/>
              <a:t>You are managing a 62-year-old woman who complains of crushing chest pain. Her blood pressure is 84/64 mm Hg, and her heart rate is 110 beats/min. Medical control advises you to assist her in taking her prescribed nitroglycerin. After receiving this order, you should:</a:t>
            </a:r>
          </a:p>
          <a:p>
            <a:pPr lvl="1"/>
            <a:r>
              <a:rPr lang="en-US" altLang="en-US" dirty="0"/>
              <a:t>reassess the patient’s heart rate and then assist with the nitroglycerin.</a:t>
            </a:r>
            <a:br>
              <a:rPr lang="en-US" altLang="en-US" dirty="0"/>
            </a:br>
            <a:r>
              <a:rPr lang="en-US" altLang="en-US" dirty="0"/>
              <a:t>Rationale: Administration of nitroglycerin is based on the patient’s blood pressure, not on the patient’s heart rate.</a:t>
            </a:r>
          </a:p>
          <a:p>
            <a:pPr lvl="1"/>
            <a:r>
              <a:rPr lang="en-US" altLang="en-US" dirty="0"/>
              <a:t>repeat the patient’s blood pressure to the physician and confirm the order.</a:t>
            </a:r>
            <a:br>
              <a:rPr lang="en-US" altLang="en-US" dirty="0"/>
            </a:br>
            <a:r>
              <a:rPr lang="en-US" altLang="en-US" dirty="0"/>
              <a:t>Rationale: 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389106" y="1237952"/>
            <a:ext cx="8365787" cy="5221214"/>
          </a:xfrm>
        </p:spPr>
        <p:txBody>
          <a:bodyPr vert="horz" lIns="137160" tIns="45720" rIns="0" bIns="34290" rtlCol="0">
            <a:normAutofit/>
          </a:bodyPr>
          <a:lstStyle/>
          <a:p>
            <a:r>
              <a:rPr lang="en-US" altLang="en-US" dirty="0"/>
              <a:t>You are managing a 62-year-old woman who complains of crushing chest pain. Her blood pressure is 84/64 mm Hg, and her heart rate is 110 beats/min. Medical control advises you to assist her in taking her prescribed nitroglycerin. After receiving this order, you should:</a:t>
            </a:r>
          </a:p>
          <a:p>
            <a:pPr lvl="1">
              <a:buFont typeface="+mj-lt"/>
              <a:buAutoNum type="alphaUcPeriod" startAt="3"/>
            </a:pPr>
            <a:r>
              <a:rPr lang="en-US" altLang="en-US" sz="2200" dirty="0"/>
              <a:t>wait 10 minutes, reassess the blood pressure, and then give the nitroglycerin.</a:t>
            </a:r>
            <a:br>
              <a:rPr lang="en-US" altLang="en-US" sz="2200" dirty="0"/>
            </a:br>
            <a:r>
              <a:rPr lang="en-US" altLang="en-US" sz="2200" dirty="0"/>
              <a:t>Rationale: You should ensure that the physician is aware of the patient’s blood pressure and then reconfirm the order.</a:t>
            </a:r>
          </a:p>
          <a:p>
            <a:pPr lvl="1">
              <a:buAutoNum type="alphaUcPeriod" startAt="3"/>
            </a:pPr>
            <a:r>
              <a:rPr lang="en-US" altLang="en-US" sz="2200" dirty="0"/>
              <a:t>administer the nitroglycerin to the patient and then reassess her blood pressure.</a:t>
            </a:r>
            <a:br>
              <a:rPr lang="en-US" altLang="en-US" sz="2200" dirty="0"/>
            </a:br>
            <a:r>
              <a:rPr lang="en-US" altLang="en-US" sz="2200" dirty="0"/>
              <a:t>Rationale: Nitroglycerin is a vasodilator and lowers the patient’s blood pressure. This medication should not be given to patients with a systolic blood pressure less than 100 mm Hg.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custDataLst>
              <p:tags r:id="rId1"/>
            </p:custDataLst>
          </p:nvPr>
        </p:nvSpPr>
        <p:spPr>
          <a:xfrm>
            <a:off x="389106" y="1237952"/>
            <a:ext cx="8365787" cy="5221214"/>
          </a:xfrm>
        </p:spPr>
        <p:txBody>
          <a:bodyPr/>
          <a:lstStyle/>
          <a:p>
            <a:r>
              <a:rPr lang="en-US" altLang="en-US" dirty="0"/>
              <a:t>Activated charcoal is indicated for patients who have ingested certain drugs and toxins because it: </a:t>
            </a:r>
          </a:p>
          <a:p>
            <a:pPr lvl="1"/>
            <a:r>
              <a:rPr lang="en-US" altLang="en-US" dirty="0"/>
              <a:t>acts as a direct reversal agent for most medications.</a:t>
            </a:r>
          </a:p>
          <a:p>
            <a:pPr lvl="1"/>
            <a:r>
              <a:rPr lang="en-US" altLang="en-US" dirty="0"/>
              <a:t>induces vomiting before the chemical can be digested.</a:t>
            </a:r>
          </a:p>
          <a:p>
            <a:pPr lvl="1"/>
            <a:r>
              <a:rPr lang="en-US" altLang="en-US" dirty="0"/>
              <a:t>detoxifies the drug before it can cause harm to the patient.</a:t>
            </a:r>
          </a:p>
          <a:p>
            <a:pPr lvl="1"/>
            <a:r>
              <a:rPr lang="en-US" altLang="en-US" dirty="0"/>
              <a:t>binds to chemicals in the stomach and delays absorption.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389106" y="1237952"/>
            <a:ext cx="8365787" cy="5221214"/>
          </a:xfrm>
        </p:spPr>
        <p:txBody>
          <a:bodyPr/>
          <a:lstStyle/>
          <a:p>
            <a:r>
              <a:rPr lang="en-US" altLang="en-US" dirty="0"/>
              <a:t>Answer: D</a:t>
            </a:r>
          </a:p>
          <a:p>
            <a:r>
              <a:rPr lang="en-US" altLang="en-US" dirty="0"/>
              <a:t>Rationale: Activated charcoal is an adsorbent—that is, it binds to harmful chemicals that have been ingested. This binding effect delays digestion and absorption of the chemical by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89106" y="1237952"/>
            <a:ext cx="8365787" cy="5221214"/>
          </a:xfrm>
        </p:spPr>
        <p:txBody>
          <a:bodyPr/>
          <a:lstStyle/>
          <a:p>
            <a:r>
              <a:rPr lang="en-US" altLang="en-US" dirty="0"/>
              <a:t>Activated charcoal is indicated for patients who have ingested certain drugs and toxins because it:</a:t>
            </a:r>
          </a:p>
          <a:p>
            <a:pPr lvl="1"/>
            <a:r>
              <a:rPr lang="en-US" altLang="en-US" sz="2200" dirty="0"/>
              <a:t>acts as a direct reversal agent for most medications.</a:t>
            </a:r>
            <a:br>
              <a:rPr lang="en-US" altLang="en-US" sz="2200" dirty="0"/>
            </a:br>
            <a:r>
              <a:rPr lang="en-US" altLang="en-US" sz="2200" dirty="0"/>
              <a:t>Rationale: Activated charcoal binds with chemicals.</a:t>
            </a:r>
          </a:p>
          <a:p>
            <a:pPr lvl="1"/>
            <a:r>
              <a:rPr lang="en-US" altLang="en-US" sz="2200" dirty="0"/>
              <a:t>induces vomiting before the chemical can be digested.</a:t>
            </a:r>
            <a:br>
              <a:rPr lang="en-US" altLang="en-US" sz="2200" dirty="0"/>
            </a:br>
            <a:r>
              <a:rPr lang="en-US" altLang="en-US" sz="2200" dirty="0"/>
              <a:t>Rationale: Activated charcoal is not the medication used to induce vomiting.</a:t>
            </a:r>
          </a:p>
          <a:p>
            <a:pPr lvl="1"/>
            <a:r>
              <a:rPr lang="en-US" altLang="en-US" sz="2200" dirty="0"/>
              <a:t>detoxifies the drug before it can cause harm to the patient.</a:t>
            </a:r>
            <a:br>
              <a:rPr lang="en-US" altLang="en-US" sz="2200" dirty="0"/>
            </a:br>
            <a:r>
              <a:rPr lang="en-US" altLang="en-US" sz="2200" dirty="0"/>
              <a:t>Rationale: Activated charcoal binds with chemicals, delays absorption, and helps in getting chemicals through the digestive system.</a:t>
            </a:r>
          </a:p>
          <a:p>
            <a:pPr lvl="1"/>
            <a:r>
              <a:rPr lang="en-US" altLang="en-US" sz="2200" dirty="0"/>
              <a:t>binds to chemicals in the stomach and delays absorption.</a:t>
            </a:r>
            <a:br>
              <a:rPr lang="en-US" altLang="en-US" sz="2200" dirty="0"/>
            </a:br>
            <a:r>
              <a:rPr lang="en-US" altLang="en-US" sz="2200" dirty="0"/>
              <a:t>Rationale: 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custDataLst>
              <p:tags r:id="rId1"/>
            </p:custDataLst>
          </p:nvPr>
        </p:nvSpPr>
        <p:spPr>
          <a:xfrm>
            <a:off x="389106" y="1237952"/>
            <a:ext cx="8365787" cy="5221214"/>
          </a:xfrm>
        </p:spPr>
        <p:txBody>
          <a:bodyPr/>
          <a:lstStyle/>
          <a:p>
            <a:r>
              <a:rPr lang="en-US" altLang="en-US" dirty="0"/>
              <a:t>With regard to pharmacology, the term “action” refers to the:</a:t>
            </a:r>
          </a:p>
          <a:p>
            <a:pPr lvl="1"/>
            <a:r>
              <a:rPr lang="en-US" altLang="en-US" dirty="0"/>
              <a:t>ability of a drug to cause harm.</a:t>
            </a:r>
          </a:p>
          <a:p>
            <a:pPr lvl="1"/>
            <a:r>
              <a:rPr lang="en-US" altLang="en-US" dirty="0"/>
              <a:t>ability of a drug to produce side effects.</a:t>
            </a:r>
          </a:p>
          <a:p>
            <a:pPr lvl="1"/>
            <a:r>
              <a:rPr lang="en-US" altLang="en-US" dirty="0"/>
              <a:t>amount of time it will take the drug to work.</a:t>
            </a:r>
          </a:p>
          <a:p>
            <a:pPr lvl="1"/>
            <a:r>
              <a:rPr lang="en-US" altLang="en-US" dirty="0"/>
              <a:t>expected effect of a drug on the patient’s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389106" y="1237952"/>
            <a:ext cx="8365787" cy="5221214"/>
          </a:xfrm>
        </p:spPr>
        <p:txBody>
          <a:bodyPr/>
          <a:lstStyle/>
          <a:p>
            <a:r>
              <a:rPr lang="en-US" altLang="en-US" dirty="0"/>
              <a:t>Answer: D</a:t>
            </a:r>
          </a:p>
          <a:p>
            <a:r>
              <a:rPr lang="en-US" altLang="en-US" dirty="0"/>
              <a:t>Rationale: As it applies to pharmacology, the term “action” refers to the effect that a drug is expected to have on a patient’s body. Prior to administering any drug, the EMT must be aware of its action(s) on the body.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389106" y="1237952"/>
            <a:ext cx="8365787" cy="5221214"/>
          </a:xfrm>
        </p:spPr>
        <p:txBody>
          <a:bodyPr/>
          <a:lstStyle/>
          <a:p>
            <a:r>
              <a:rPr lang="en-US" altLang="en-US" dirty="0"/>
              <a:t>With regard to pharmacology, the term “action” refers to the:</a:t>
            </a:r>
          </a:p>
          <a:p>
            <a:pPr lvl="1"/>
            <a:r>
              <a:rPr lang="en-US" altLang="en-US" dirty="0"/>
              <a:t>ability of a drug to cause harm.</a:t>
            </a:r>
            <a:br>
              <a:rPr lang="en-US" altLang="en-US" dirty="0"/>
            </a:br>
            <a:r>
              <a:rPr lang="en-US" altLang="en-US" dirty="0"/>
              <a:t>Rationale: This is called a contraindication.</a:t>
            </a:r>
          </a:p>
          <a:p>
            <a:pPr lvl="1"/>
            <a:r>
              <a:rPr lang="en-US" altLang="en-US" dirty="0"/>
              <a:t>ability of a drug to produce side effects.</a:t>
            </a:r>
            <a:br>
              <a:rPr lang="en-US" altLang="en-US" dirty="0"/>
            </a:br>
            <a:r>
              <a:rPr lang="en-US" altLang="en-US" dirty="0"/>
              <a:t>Rationale: This is any action of a medication other than the desired ones.</a:t>
            </a:r>
          </a:p>
          <a:p>
            <a:pPr lvl="1"/>
            <a:r>
              <a:rPr lang="en-US" altLang="en-US" dirty="0"/>
              <a:t>amount of time it will take the drug to work.</a:t>
            </a:r>
            <a:br>
              <a:rPr lang="en-US" altLang="en-US" dirty="0"/>
            </a:br>
            <a:r>
              <a:rPr lang="en-US" altLang="en-US" dirty="0"/>
              <a:t>Rationale: This is the onset of action.</a:t>
            </a:r>
          </a:p>
          <a:p>
            <a:pPr lvl="1"/>
            <a:r>
              <a:rPr lang="en-US" altLang="en-US" dirty="0"/>
              <a:t>expected effect of a drug on the patient’s body.</a:t>
            </a:r>
            <a:br>
              <a:rPr lang="en-US" altLang="en-US" dirty="0"/>
            </a:br>
            <a:r>
              <a:rPr lang="en-US" altLang="en-US" dirty="0"/>
              <a:t>Rationale: 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custDataLst>
              <p:tags r:id="rId1"/>
            </p:custDataLst>
          </p:nvPr>
        </p:nvSpPr>
        <p:spPr>
          <a:xfrm>
            <a:off x="389106" y="1237952"/>
            <a:ext cx="8365787" cy="5221214"/>
          </a:xfrm>
        </p:spPr>
        <p:txBody>
          <a:bodyPr/>
          <a:lstStyle/>
          <a:p>
            <a:r>
              <a:rPr lang="en-US" altLang="en-US" dirty="0"/>
              <a:t>Which of the following patients is the BEST candidate for oral glucose?</a:t>
            </a:r>
          </a:p>
          <a:p>
            <a:pPr lvl="1"/>
            <a:r>
              <a:rPr lang="en-US" altLang="en-US" dirty="0"/>
              <a:t>Conscious patient who is showing signs of hypoglycemia</a:t>
            </a:r>
          </a:p>
          <a:p>
            <a:pPr lvl="1"/>
            <a:r>
              <a:rPr lang="en-US" altLang="en-US" dirty="0"/>
              <a:t>Unconscious diabetic patient with a documented low blood sugar</a:t>
            </a:r>
          </a:p>
          <a:p>
            <a:pPr lvl="1"/>
            <a:r>
              <a:rPr lang="en-US" altLang="en-US" dirty="0"/>
              <a:t>Conscious diabetic patient suspected of being hyperglycemic</a:t>
            </a:r>
          </a:p>
          <a:p>
            <a:pPr lvl="1"/>
            <a:r>
              <a:rPr lang="en-US" altLang="en-US" dirty="0"/>
              <a:t>Semiconscious patient with signs and symptoms of low blood sugar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389106" y="1237952"/>
            <a:ext cx="8365787" cy="5221214"/>
          </a:xfrm>
        </p:spPr>
        <p:txBody>
          <a:bodyPr/>
          <a:lstStyle/>
          <a:p>
            <a:r>
              <a:rPr lang="en-US" altLang="en-US" dirty="0"/>
              <a:t>Answer: A</a:t>
            </a:r>
          </a:p>
          <a:p>
            <a:r>
              <a:rPr lang="en-US" altLang="en-US" dirty="0"/>
              <a:t>Rationale: Oral glucose is given to diabetic patients with suspected or documented hypoglycemia (low blood sugar). It should not be given to unconscious patients or those who are otherwise unable to swallow because it may be aspirated into the lungs.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A6596-2DA1-F8B8-3248-45276F0CD197}"/>
            </a:ext>
          </a:extLst>
        </p:cNvPr>
        <p:cNvGrpSpPr/>
        <p:nvPr/>
      </p:nvGrpSpPr>
      <p:grpSpPr>
        <a:xfrm>
          <a:off x="0" y="0"/>
          <a:ext cx="0" cy="0"/>
          <a:chOff x="0" y="0"/>
          <a:chExt cx="0" cy="0"/>
        </a:xfrm>
      </p:grpSpPr>
      <p:sp>
        <p:nvSpPr>
          <p:cNvPr id="4099" name="Rectangle 3">
            <a:extLst>
              <a:ext uri="{FF2B5EF4-FFF2-40B4-BE49-F238E27FC236}">
                <a16:creationId xmlns:a16="http://schemas.microsoft.com/office/drawing/2014/main" id="{4E44EC08-DB6C-9976-417E-7AD35D64CF2B}"/>
              </a:ext>
            </a:extLst>
          </p:cNvPr>
          <p:cNvSpPr>
            <a:spLocks noGrp="1" noChangeArrowheads="1"/>
          </p:cNvSpPr>
          <p:nvPr>
            <p:ph idx="1"/>
          </p:nvPr>
        </p:nvSpPr>
        <p:spPr>
          <a:xfrm>
            <a:off x="370462" y="1543455"/>
            <a:ext cx="8458200" cy="4876800"/>
          </a:xfrm>
          <a:noFill/>
          <a:ln/>
        </p:spPr>
        <p:txBody>
          <a:bodyPr vert="horz" wrap="square" lIns="81844" tIns="40923" rIns="81844" bIns="40923" numCol="1" anchor="t" anchorCtr="0" compatLnSpc="1">
            <a:prstTxWarp prst="textNoShape">
              <a:avLst/>
            </a:prstTxWarp>
          </a:bodyPr>
          <a:lstStyle/>
          <a:p>
            <a:r>
              <a:rPr lang="en-US" u="sng" dirty="0"/>
              <a:t>Medication</a:t>
            </a:r>
            <a:r>
              <a:rPr lang="en-US" dirty="0"/>
              <a:t>:  a substance used to treat or prevent disease or relieve pain</a:t>
            </a:r>
          </a:p>
          <a:p>
            <a:r>
              <a:rPr lang="en-US" u="sng" dirty="0"/>
              <a:t>Dose</a:t>
            </a:r>
            <a:r>
              <a:rPr lang="en-US" dirty="0"/>
              <a:t>: amount of the medication to be given</a:t>
            </a:r>
          </a:p>
          <a:p>
            <a:pPr lvl="1"/>
            <a:r>
              <a:rPr lang="en-US" dirty="0"/>
              <a:t>Based on</a:t>
            </a:r>
          </a:p>
          <a:p>
            <a:pPr lvl="2"/>
            <a:r>
              <a:rPr lang="en-US" altLang="en-US" dirty="0"/>
              <a:t>Patient</a:t>
            </a:r>
            <a:r>
              <a:rPr lang="ja-JP" altLang="en-US" dirty="0"/>
              <a:t>’</a:t>
            </a:r>
            <a:r>
              <a:rPr lang="en-US" altLang="ja-JP" dirty="0"/>
              <a:t>s weight</a:t>
            </a:r>
          </a:p>
          <a:p>
            <a:pPr lvl="2"/>
            <a:r>
              <a:rPr lang="en-US" altLang="en-US" dirty="0"/>
              <a:t>Patient</a:t>
            </a:r>
            <a:r>
              <a:rPr lang="ja-JP" altLang="en-US" dirty="0"/>
              <a:t>’</a:t>
            </a:r>
            <a:r>
              <a:rPr lang="en-US" altLang="ja-JP" dirty="0"/>
              <a:t>s age</a:t>
            </a:r>
          </a:p>
          <a:p>
            <a:pPr lvl="2"/>
            <a:r>
              <a:rPr lang="en-US" altLang="en-US" dirty="0"/>
              <a:t>Desired action of the medication</a:t>
            </a:r>
          </a:p>
          <a:p>
            <a:r>
              <a:rPr lang="en-US" altLang="en-US" u="sng" dirty="0"/>
              <a:t>Agonist</a:t>
            </a:r>
            <a:r>
              <a:rPr lang="en-US" altLang="en-US" dirty="0"/>
              <a:t>: causes stimulation of receptors</a:t>
            </a:r>
          </a:p>
          <a:p>
            <a:r>
              <a:rPr lang="en-US" altLang="en-US" u="sng" dirty="0"/>
              <a:t>Antagonist</a:t>
            </a:r>
            <a:r>
              <a:rPr lang="en-US" altLang="en-US" dirty="0"/>
              <a:t>: binds to a receptor and blocks other medications or chemicals</a:t>
            </a:r>
          </a:p>
          <a:p>
            <a:endParaRPr lang="en-US" dirty="0"/>
          </a:p>
          <a:p>
            <a:pPr lvl="1"/>
            <a:endParaRPr lang="en-US" dirty="0"/>
          </a:p>
        </p:txBody>
      </p:sp>
      <p:sp>
        <p:nvSpPr>
          <p:cNvPr id="9" name="Date Placeholder 8">
            <a:extLst>
              <a:ext uri="{FF2B5EF4-FFF2-40B4-BE49-F238E27FC236}">
                <a16:creationId xmlns:a16="http://schemas.microsoft.com/office/drawing/2014/main" id="{31BA0942-4C8C-7AB8-D3DC-0666F1868B61}"/>
              </a:ext>
            </a:extLst>
          </p:cNvPr>
          <p:cNvSpPr>
            <a:spLocks noGrp="1"/>
          </p:cNvSpPr>
          <p:nvPr>
            <p:ph type="dt" sz="half" idx="10"/>
          </p:nvPr>
        </p:nvSpPr>
        <p:spPr>
          <a:xfrm>
            <a:off x="17834" y="6598920"/>
            <a:ext cx="2057400" cy="182880"/>
          </a:xfrm>
        </p:spPr>
        <p:txBody>
          <a:bodyPr/>
          <a:lstStyle/>
          <a:p>
            <a:r>
              <a:rPr lang="en-US" altLang="en-US"/>
              <a:t>2024</a:t>
            </a:r>
            <a:endParaRPr lang="en-US" altLang="en-US" dirty="0"/>
          </a:p>
        </p:txBody>
      </p:sp>
      <p:sp>
        <p:nvSpPr>
          <p:cNvPr id="4" name="Slide Number Placeholder 3">
            <a:extLst>
              <a:ext uri="{FF2B5EF4-FFF2-40B4-BE49-F238E27FC236}">
                <a16:creationId xmlns:a16="http://schemas.microsoft.com/office/drawing/2014/main" id="{1A6ED113-E3FE-4205-ED40-81D96CC77106}"/>
              </a:ext>
            </a:extLst>
          </p:cNvPr>
          <p:cNvSpPr>
            <a:spLocks noGrp="1"/>
          </p:cNvSpPr>
          <p:nvPr>
            <p:ph type="sldNum" sz="quarter" idx="12"/>
          </p:nvPr>
        </p:nvSpPr>
        <p:spPr>
          <a:xfrm>
            <a:off x="7010400" y="6598920"/>
            <a:ext cx="2057400" cy="182880"/>
          </a:xfrm>
        </p:spPr>
        <p:txBody>
          <a:bodyPr/>
          <a:lstStyle/>
          <a:p>
            <a:fld id="{65A50283-4D40-495C-9934-BC904274BDF6}" type="slidenum">
              <a:rPr lang="en-US" altLang="en-US" smtClean="0"/>
              <a:pPr/>
              <a:t>9</a:t>
            </a:fld>
            <a:endParaRPr lang="en-US" altLang="en-US" dirty="0"/>
          </a:p>
        </p:txBody>
      </p:sp>
      <p:sp>
        <p:nvSpPr>
          <p:cNvPr id="20" name="Title 19">
            <a:extLst>
              <a:ext uri="{FF2B5EF4-FFF2-40B4-BE49-F238E27FC236}">
                <a16:creationId xmlns:a16="http://schemas.microsoft.com/office/drawing/2014/main" id="{EB76B9CC-3670-1E49-F0B8-A7DDFA81A1FB}"/>
              </a:ext>
            </a:extLst>
          </p:cNvPr>
          <p:cNvSpPr>
            <a:spLocks noGrp="1"/>
          </p:cNvSpPr>
          <p:nvPr>
            <p:ph type="title"/>
          </p:nvPr>
        </p:nvSpPr>
        <p:spPr>
          <a:xfrm>
            <a:off x="370462" y="365125"/>
            <a:ext cx="8458200" cy="1006475"/>
          </a:xfrm>
        </p:spPr>
        <p:txBody>
          <a:bodyPr/>
          <a:lstStyle/>
          <a:p>
            <a:r>
              <a:rPr lang="en-US" dirty="0"/>
              <a:t>Definitions</a:t>
            </a:r>
          </a:p>
        </p:txBody>
      </p:sp>
    </p:spTree>
    <p:extLst>
      <p:ext uri="{BB962C8B-B14F-4D97-AF65-F5344CB8AC3E}">
        <p14:creationId xmlns:p14="http://schemas.microsoft.com/office/powerpoint/2010/main" val="10330227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389106" y="1237952"/>
            <a:ext cx="8365787" cy="5221214"/>
          </a:xfrm>
        </p:spPr>
        <p:txBody>
          <a:bodyPr/>
          <a:lstStyle/>
          <a:p>
            <a:r>
              <a:rPr lang="en-US" altLang="en-US" dirty="0"/>
              <a:t>Which of the following patients is the BEST candidate for oral glucose?</a:t>
            </a:r>
          </a:p>
          <a:p>
            <a:pPr lvl="1"/>
            <a:r>
              <a:rPr lang="en-US" altLang="en-US" sz="2200" dirty="0"/>
              <a:t>Conscious patient who is showing signs of hypoglycemia</a:t>
            </a:r>
            <a:br>
              <a:rPr lang="en-US" altLang="en-US" sz="2200" dirty="0"/>
            </a:br>
            <a:r>
              <a:rPr lang="en-US" altLang="en-US" sz="2200" dirty="0"/>
              <a:t>Rationale: Correct answer</a:t>
            </a:r>
          </a:p>
          <a:p>
            <a:pPr lvl="1"/>
            <a:r>
              <a:rPr lang="en-US" altLang="en-US" sz="2200" dirty="0"/>
              <a:t>Unconscious diabetic patient with a documented low blood sugar</a:t>
            </a:r>
            <a:br>
              <a:rPr lang="en-US" altLang="en-US" sz="2200" dirty="0"/>
            </a:br>
            <a:r>
              <a:rPr lang="en-US" altLang="en-US" sz="2200" dirty="0"/>
              <a:t>Rationale: Oral glucose should not be given to unconscious patients.</a:t>
            </a:r>
          </a:p>
          <a:p>
            <a:pPr lvl="1"/>
            <a:r>
              <a:rPr lang="en-US" altLang="en-US" sz="2200" dirty="0"/>
              <a:t>Conscious diabetic patient suspected of being hyperglycemic</a:t>
            </a:r>
            <a:br>
              <a:rPr lang="en-US" altLang="en-US" sz="2200" dirty="0"/>
            </a:br>
            <a:r>
              <a:rPr lang="en-US" altLang="en-US" sz="2200" dirty="0"/>
              <a:t>Rationale: Oral glucose is used for the treatment of hypoglycemia (low blood sugar).</a:t>
            </a:r>
          </a:p>
          <a:p>
            <a:pPr lvl="1"/>
            <a:r>
              <a:rPr lang="en-US" altLang="en-US" sz="2200" dirty="0"/>
              <a:t>Semiconscious patient with signs and symptoms of low blood sugar</a:t>
            </a:r>
            <a:br>
              <a:rPr lang="en-US" altLang="en-US" sz="2200" dirty="0"/>
            </a:br>
            <a:r>
              <a:rPr lang="en-US" altLang="en-US" sz="2200" dirty="0"/>
              <a:t>Rationale: Oral glucose should not be given to those patients who are unable or may become unable to swallow.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custDataLst>
              <p:tags r:id="rId1"/>
            </p:custDataLst>
          </p:nvPr>
        </p:nvSpPr>
        <p:spPr>
          <a:xfrm>
            <a:off x="389106" y="1237952"/>
            <a:ext cx="8365787" cy="5221214"/>
          </a:xfrm>
        </p:spPr>
        <p:txBody>
          <a:bodyPr/>
          <a:lstStyle/>
          <a:p>
            <a:r>
              <a:rPr lang="en-US" altLang="en-US" dirty="0"/>
              <a:t>Epinephrine is given to patients with anaphylactic shock because of its effects of: </a:t>
            </a:r>
          </a:p>
          <a:p>
            <a:pPr lvl="1"/>
            <a:r>
              <a:rPr lang="en-US" altLang="en-US" dirty="0"/>
              <a:t>bronchodilation and vasodilation.</a:t>
            </a:r>
          </a:p>
          <a:p>
            <a:pPr lvl="1"/>
            <a:r>
              <a:rPr lang="en-US" altLang="en-US" dirty="0"/>
              <a:t>bronchodilation and vasoconstriction.</a:t>
            </a:r>
          </a:p>
          <a:p>
            <a:pPr lvl="1"/>
            <a:r>
              <a:rPr lang="en-US" altLang="en-US" dirty="0"/>
              <a:t>vasodilation and bronchoconstriction.</a:t>
            </a:r>
          </a:p>
          <a:p>
            <a:pPr lvl="1"/>
            <a:r>
              <a:rPr lang="en-US" altLang="en-US" dirty="0"/>
              <a:t>bronchoconstriction and vasoconstriction.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389106" y="1237952"/>
            <a:ext cx="8365787" cy="5221214"/>
          </a:xfrm>
        </p:spPr>
        <p:txBody>
          <a:bodyPr/>
          <a:lstStyle/>
          <a:p>
            <a:r>
              <a:rPr lang="en-US" altLang="en-US" dirty="0"/>
              <a:t>Answer: B</a:t>
            </a:r>
          </a:p>
          <a:p>
            <a:r>
              <a:rPr lang="en-US" altLang="en-US" dirty="0"/>
              <a:t>Rationale: The two major complications associated with anaphylactic shock are bronchoconstriction, which impairs air movement in and out of the lungs, and vasodilation, which causes a drop in blood pressure. Epinephrine reverses these processes by causing bronchodilation and vasoconstriction, thereby improving breathing and increasing the blood pressure, respectively.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custDataLst>
              <p:tags r:id="rId1"/>
            </p:custDataLst>
          </p:nvPr>
        </p:nvSpPr>
        <p:spPr>
          <a:xfrm>
            <a:off x="389106" y="1237952"/>
            <a:ext cx="8365787" cy="5221214"/>
          </a:xfrm>
        </p:spPr>
        <p:txBody>
          <a:bodyPr/>
          <a:lstStyle/>
          <a:p>
            <a:r>
              <a:rPr lang="en-US" altLang="en-US" dirty="0"/>
              <a:t>Epinephrine is given to patients with anaphylactic shock because of its effects of: </a:t>
            </a:r>
          </a:p>
          <a:p>
            <a:pPr lvl="1"/>
            <a:r>
              <a:rPr lang="en-US" altLang="en-US" dirty="0"/>
              <a:t>bronchodilation and vasodilation.</a:t>
            </a:r>
            <a:br>
              <a:rPr lang="en-US" altLang="en-US" dirty="0"/>
            </a:br>
            <a:r>
              <a:rPr lang="en-US" altLang="en-US" dirty="0"/>
              <a:t>Rationale: Epinephrine dilates the bronchi but constricts the circulatory system.</a:t>
            </a:r>
          </a:p>
          <a:p>
            <a:pPr lvl="1"/>
            <a:r>
              <a:rPr lang="en-US" altLang="en-US" dirty="0"/>
              <a:t>bronchodilation and vasoconstriction.</a:t>
            </a:r>
            <a:br>
              <a:rPr lang="en-US" altLang="en-US" dirty="0"/>
            </a:br>
            <a:r>
              <a:rPr lang="en-US" altLang="en-US" dirty="0"/>
              <a:t>Rationale: Correct answer</a:t>
            </a:r>
          </a:p>
          <a:p>
            <a:pPr lvl="1"/>
            <a:r>
              <a:rPr lang="en-US" altLang="en-US" dirty="0"/>
              <a:t>vasodilation and bronchoconstriction.</a:t>
            </a:r>
            <a:br>
              <a:rPr lang="en-US" altLang="en-US" dirty="0"/>
            </a:br>
            <a:r>
              <a:rPr lang="en-US" altLang="en-US" dirty="0"/>
              <a:t>Rationale: Epinephrine constricts the circulatory system and dilates the bronchi.</a:t>
            </a:r>
          </a:p>
          <a:p>
            <a:pPr lvl="1"/>
            <a:r>
              <a:rPr lang="en-US" altLang="en-US" dirty="0"/>
              <a:t>bronchoconstriction and vasoconstriction.</a:t>
            </a:r>
            <a:br>
              <a:rPr lang="en-US" altLang="en-US" dirty="0"/>
            </a:br>
            <a:r>
              <a:rPr lang="en-US" altLang="en-US" dirty="0"/>
              <a:t>Rationale: Epinephrine dilates the bronchi and constricts the circulatory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custDataLst>
              <p:tags r:id="rId1"/>
            </p:custDataLst>
          </p:nvPr>
        </p:nvSpPr>
        <p:spPr>
          <a:xfrm>
            <a:off x="389106" y="1237952"/>
            <a:ext cx="8365787" cy="5221214"/>
          </a:xfrm>
        </p:spPr>
        <p:txBody>
          <a:bodyPr/>
          <a:lstStyle/>
          <a:p>
            <a:r>
              <a:rPr lang="en-US" altLang="en-US" dirty="0"/>
              <a:t>The process by which medications travel through body tissues until they reach the bloodstream is called: </a:t>
            </a:r>
          </a:p>
          <a:p>
            <a:pPr lvl="1"/>
            <a:r>
              <a:rPr lang="en-US" altLang="en-US" dirty="0"/>
              <a:t>adsorption.</a:t>
            </a:r>
          </a:p>
          <a:p>
            <a:pPr lvl="1"/>
            <a:r>
              <a:rPr lang="en-US" altLang="en-US" dirty="0"/>
              <a:t>onset of action. </a:t>
            </a:r>
          </a:p>
          <a:p>
            <a:pPr lvl="1"/>
            <a:r>
              <a:rPr lang="en-US" altLang="en-US" dirty="0"/>
              <a:t>absorption.</a:t>
            </a:r>
          </a:p>
          <a:p>
            <a:pPr lvl="1"/>
            <a:r>
              <a:rPr lang="en-US" altLang="en-US" dirty="0"/>
              <a:t>transformation.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389106" y="1237952"/>
            <a:ext cx="8365787" cy="5221214"/>
          </a:xfrm>
        </p:spPr>
        <p:txBody>
          <a:bodyPr/>
          <a:lstStyle/>
          <a:p>
            <a:r>
              <a:rPr lang="en-US" altLang="en-US" dirty="0"/>
              <a:t>Answer: C</a:t>
            </a:r>
          </a:p>
          <a:p>
            <a:r>
              <a:rPr lang="en-US" altLang="en-US" dirty="0"/>
              <a:t>Rationale: The process by which medications travel through body tissues until they reach the bloodstream is called absorption. Adsorption refers to the binding of one chemical to another. Activated charcoal, for example, delays absorption of certain chemicals into the bloodstream because it adsorbs (binds to) them in the stomach.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389106" y="1237952"/>
            <a:ext cx="8365787" cy="5221214"/>
          </a:xfrm>
        </p:spPr>
        <p:txBody>
          <a:bodyPr/>
          <a:lstStyle/>
          <a:p>
            <a:r>
              <a:rPr lang="en-US" altLang="en-US" dirty="0"/>
              <a:t>The process by which medications travel through body tissues until they reach the bloodstream is called: </a:t>
            </a:r>
          </a:p>
          <a:p>
            <a:pPr lvl="1"/>
            <a:r>
              <a:rPr lang="en-US" altLang="en-US" dirty="0"/>
              <a:t>adsorption.</a:t>
            </a:r>
            <a:br>
              <a:rPr lang="en-US" altLang="en-US" dirty="0"/>
            </a:br>
            <a:r>
              <a:rPr lang="en-US" altLang="en-US" dirty="0"/>
              <a:t>Rationale: In adsorption, particles bind to a surface.</a:t>
            </a:r>
          </a:p>
          <a:p>
            <a:pPr lvl="1"/>
            <a:r>
              <a:rPr lang="en-US" altLang="en-US" dirty="0"/>
              <a:t>onset of action. </a:t>
            </a:r>
            <a:br>
              <a:rPr lang="en-US" altLang="en-US" dirty="0"/>
            </a:br>
            <a:r>
              <a:rPr lang="en-US" altLang="en-US" dirty="0"/>
              <a:t>Rationale: Onset of action is the time that it takes for a medication to start doing what it is prescribed for.</a:t>
            </a:r>
          </a:p>
          <a:p>
            <a:pPr lvl="1"/>
            <a:r>
              <a:rPr lang="en-US" altLang="en-US" dirty="0"/>
              <a:t>absorption.</a:t>
            </a:r>
            <a:br>
              <a:rPr lang="en-US" altLang="en-US" dirty="0"/>
            </a:br>
            <a:r>
              <a:rPr lang="en-US" altLang="en-US" dirty="0"/>
              <a:t>Rationale: Correct answer</a:t>
            </a:r>
          </a:p>
          <a:p>
            <a:pPr lvl="1"/>
            <a:r>
              <a:rPr lang="en-US" altLang="en-US" dirty="0"/>
              <a:t>transformation. </a:t>
            </a:r>
            <a:br>
              <a:rPr lang="en-US" altLang="en-US" dirty="0"/>
            </a:br>
            <a:r>
              <a:rPr lang="en-US" altLang="en-US" dirty="0"/>
              <a:t>Rationale: This has nothing to do with medication administration.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TICKYSTYLE" val="Source Line"/>
</p:tagLst>
</file>

<file path=ppt/tags/tag10.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1.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3.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4.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3.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4.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5.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6.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7.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9.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heme/theme1.xml><?xml version="1.0" encoding="utf-8"?>
<a:theme xmlns:a="http://schemas.openxmlformats.org/drawingml/2006/main" name="Watermark">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3830</TotalTime>
  <Words>8628</Words>
  <Application>Microsoft Office PowerPoint</Application>
  <PresentationFormat>On-screen Show (4:3)</PresentationFormat>
  <Paragraphs>1097</Paragraphs>
  <Slides>96</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Times New Roman</vt:lpstr>
      <vt:lpstr>Wingdings</vt:lpstr>
      <vt:lpstr>Watermark</vt:lpstr>
      <vt:lpstr>Pharmacology (Drugs)</vt:lpstr>
      <vt:lpstr>National EMS Education Standard Competencies</vt:lpstr>
      <vt:lpstr>National EMS Education Standard Competencies</vt:lpstr>
      <vt:lpstr>National EMS Education Standard Competencies</vt:lpstr>
      <vt:lpstr>National EMS Education Standard Competencies </vt:lpstr>
      <vt:lpstr>National EMS Education Standard Competencies</vt:lpstr>
      <vt:lpstr>Introduction</vt:lpstr>
      <vt:lpstr>Definitions</vt:lpstr>
      <vt:lpstr>Definitions</vt:lpstr>
      <vt:lpstr>Definitions</vt:lpstr>
      <vt:lpstr>Definitions</vt:lpstr>
      <vt:lpstr>Definitions</vt:lpstr>
      <vt:lpstr>Herbal remedies/supplements/Medicine</vt:lpstr>
      <vt:lpstr>Homeopathy/Homeopathic Medicine</vt:lpstr>
      <vt:lpstr>Medication/Drug Names</vt:lpstr>
      <vt:lpstr>Medication Forms</vt:lpstr>
      <vt:lpstr>Medication Forms  Summary</vt:lpstr>
      <vt:lpstr>Medication Forms  Summary</vt:lpstr>
      <vt:lpstr>Medication Forms  Summary</vt:lpstr>
      <vt:lpstr>Medication Forms  Tablets and Capsules</vt:lpstr>
      <vt:lpstr>Medication Forms  Solutions and Suspensions </vt:lpstr>
      <vt:lpstr>Medication Forms  Topical Medications</vt:lpstr>
      <vt:lpstr>Medication Forms  Transcutaneous Medications </vt:lpstr>
      <vt:lpstr>Medication Forms  Metered-Dose Inhalers </vt:lpstr>
      <vt:lpstr>Medication Forms  Gels</vt:lpstr>
      <vt:lpstr>Medication Forms  Gases for Inhalation</vt:lpstr>
      <vt:lpstr>PowerPoint Presentation</vt:lpstr>
      <vt:lpstr>Medication Action</vt:lpstr>
      <vt:lpstr>Drug Sources (for what WE do)</vt:lpstr>
      <vt:lpstr>Medication Administration and the EMT</vt:lpstr>
      <vt:lpstr>General Steps in Administering Medication </vt:lpstr>
      <vt:lpstr>PowerPoint Presentation</vt:lpstr>
      <vt:lpstr>PowerPoint Presentation</vt:lpstr>
      <vt:lpstr>When EMTs administer a drug… </vt:lpstr>
      <vt:lpstr>Routes of Administration</vt:lpstr>
      <vt:lpstr>Common routes of administration</vt:lpstr>
      <vt:lpstr>Common routes of administration </vt:lpstr>
      <vt:lpstr>Common routes of administration </vt:lpstr>
      <vt:lpstr>Routes and Absorption rates</vt:lpstr>
      <vt:lpstr>Remember??</vt:lpstr>
      <vt:lpstr>Oral Medications</vt:lpstr>
      <vt:lpstr>Oral Medications</vt:lpstr>
      <vt:lpstr>Sublingual Medications</vt:lpstr>
      <vt:lpstr>Sublingual Medications   Nitroglycerin</vt:lpstr>
      <vt:lpstr>Sublingual Medications  Nitroglycerin</vt:lpstr>
      <vt:lpstr>Intramuscular Medications</vt:lpstr>
      <vt:lpstr>Intramuscular Medications:  Epinephrine (aka:  adrenaline)</vt:lpstr>
      <vt:lpstr>Intramuscular Medications    Naloxone</vt:lpstr>
      <vt:lpstr>Intranasal Medications  Naloxone </vt:lpstr>
      <vt:lpstr>Inhalation Medications  Oxygen</vt:lpstr>
      <vt:lpstr>Inhalation Medications  MDIs and nebulizers</vt:lpstr>
      <vt:lpstr>Inhalation Medications  MDI- Metered Dose Inhaler</vt:lpstr>
      <vt:lpstr>Inhalation Medications  MDI-Spacer</vt:lpstr>
      <vt:lpstr>Inhalation Medications  Small-volume nebulizers</vt:lpstr>
      <vt:lpstr>Patient Medications - Assessment</vt:lpstr>
      <vt:lpstr>Medication Errors </vt:lpstr>
      <vt:lpstr>NJ Protocols   (https://www.nj.gov/health/ems/education/)</vt:lpstr>
      <vt:lpstr>  The NJ EMS Field Guide is a convenient field reference manual for New Jersey's EMS professionals.</vt:lpstr>
      <vt:lpstr>Drug References</vt:lpstr>
      <vt:lpstr>JUST an Adder!!!</vt:lpstr>
      <vt:lpstr>New Jersey Stroke Coordinator Consortium</vt:lpstr>
      <vt:lpstr>                                                                 Don’t Just Act F.A.S.T……. B.E.F.A.S.T. </vt:lpstr>
      <vt:lpstr>PowerPoint Presentation</vt:lpstr>
      <vt:lpstr>END</vt:lpstr>
      <vt:lpstr>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1</dc:title>
  <dc:creator>rj</dc:creator>
  <cp:lastModifiedBy>RJ Diaz</cp:lastModifiedBy>
  <cp:revision>80</cp:revision>
  <cp:lastPrinted>1996-12-04T17:11:38Z</cp:lastPrinted>
  <dcterms:created xsi:type="dcterms:W3CDTF">1996-12-04T13:49:24Z</dcterms:created>
  <dcterms:modified xsi:type="dcterms:W3CDTF">2025-04-16T21:11:33Z</dcterms:modified>
</cp:coreProperties>
</file>